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4"/>
  </p:sldMasterIdLst>
  <p:notesMasterIdLst>
    <p:notesMasterId r:id="rId58"/>
  </p:notesMasterIdLst>
  <p:handoutMasterIdLst>
    <p:handoutMasterId r:id="rId59"/>
  </p:handoutMasterIdLst>
  <p:sldIdLst>
    <p:sldId id="256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58" r:id="rId34"/>
    <p:sldId id="291" r:id="rId35"/>
    <p:sldId id="292" r:id="rId36"/>
    <p:sldId id="293" r:id="rId37"/>
    <p:sldId id="294" r:id="rId38"/>
    <p:sldId id="295" r:id="rId39"/>
    <p:sldId id="303" r:id="rId40"/>
    <p:sldId id="302" r:id="rId41"/>
    <p:sldId id="296" r:id="rId42"/>
    <p:sldId id="297" r:id="rId43"/>
    <p:sldId id="298" r:id="rId44"/>
    <p:sldId id="299" r:id="rId45"/>
    <p:sldId id="300" r:id="rId46"/>
    <p:sldId id="301" r:id="rId47"/>
    <p:sldId id="304" r:id="rId48"/>
    <p:sldId id="305" r:id="rId49"/>
    <p:sldId id="306" r:id="rId50"/>
    <p:sldId id="259" r:id="rId51"/>
    <p:sldId id="307" r:id="rId52"/>
    <p:sldId id="308" r:id="rId53"/>
    <p:sldId id="260" r:id="rId54"/>
    <p:sldId id="261" r:id="rId55"/>
    <p:sldId id="262" r:id="rId56"/>
    <p:sldId id="263" r:id="rId57"/>
  </p:sldIdLst>
  <p:sldSz cx="12188825" cy="6858000"/>
  <p:notesSz cx="6858000" cy="9144000"/>
  <p:custDataLst>
    <p:tags r:id="rId6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83" autoAdjust="0"/>
    <p:restoredTop sz="94629" autoAdjust="0"/>
  </p:normalViewPr>
  <p:slideViewPr>
    <p:cSldViewPr showGuides="1">
      <p:cViewPr varScale="1">
        <p:scale>
          <a:sx n="126" d="100"/>
          <a:sy n="126" d="100"/>
        </p:scale>
        <p:origin x="208" y="25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A61EFE9-9F30-4528-BDDA-C859CD15CA56}" type="datetime1">
              <a:rPr lang="es-ES" smtClean="0"/>
              <a:t>10/12/25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es-ES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27373BEA-F5F3-4B6E-BA6B-D76E24101839}" type="datetime1">
              <a:rPr lang="es-ES" smtClean="0"/>
              <a:pPr/>
              <a:t>10/12/25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6"/>
            <a:ext cx="12188825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6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170E197-1079-4777-8273-53286CD6A787}" type="datetime1">
              <a:rPr lang="es-ES" smtClean="0"/>
              <a:pPr algn="r"/>
              <a:t>10/12/25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9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170E197-1079-4777-8273-53286CD6A787}" type="datetime1">
              <a:rPr lang="es-ES" smtClean="0"/>
              <a:pPr algn="r"/>
              <a:t>10/12/25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527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170E197-1079-4777-8273-53286CD6A787}" type="datetime1">
              <a:rPr lang="es-ES" smtClean="0"/>
              <a:pPr algn="r"/>
              <a:t>10/12/25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344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170E197-1079-4777-8273-53286CD6A787}" type="datetime1">
              <a:rPr lang="es-ES" smtClean="0"/>
              <a:pPr algn="r"/>
              <a:t>10/12/25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1991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170E197-1079-4777-8273-53286CD6A787}" type="datetime1">
              <a:rPr lang="es-ES" smtClean="0"/>
              <a:pPr algn="r"/>
              <a:t>10/12/25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779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609F-0362-4067-A47A-9F1CA2E45A65}" type="datetime1">
              <a:rPr lang="es-ES" smtClean="0"/>
              <a:pPr/>
              <a:t>10/12/25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929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D9F-A6BB-400D-8F4D-616EB46A9405}" type="datetime1">
              <a:rPr lang="es-ES" smtClean="0"/>
              <a:pPr/>
              <a:t>10/12/25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368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170E197-1079-4777-8273-53286CD6A787}" type="datetime1">
              <a:rPr lang="es-ES" smtClean="0"/>
              <a:pPr algn="r"/>
              <a:t>10/12/25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049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F1AF-E5B2-41DB-BFF8-672C5BBF646A}" type="datetime1">
              <a:rPr lang="es-ES" smtClean="0"/>
              <a:pPr/>
              <a:t>10/12/25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5079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E17C630-F8FA-4DCB-87FA-91D30885A2FD}" type="datetime1">
              <a:rPr lang="es-ES" smtClean="0"/>
              <a:pPr algn="r"/>
              <a:t>10/12/25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383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76C6-356A-48AB-A8EF-572AE4A11929}" type="datetime1">
              <a:rPr lang="es-ES" smtClean="0"/>
              <a:pPr/>
              <a:t>10/12/25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862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86D9-BDBD-4090-B19D-04E04F3CB648}" type="datetime1">
              <a:rPr lang="es-ES" smtClean="0"/>
              <a:pPr/>
              <a:t>10/12/25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51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D0FB-1285-4974-8D4E-BCFCC0FA7978}" type="datetime1">
              <a:rPr lang="es-ES" smtClean="0"/>
              <a:pPr/>
              <a:t>10/12/25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6860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4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96D5-80C9-4ED7-89C2-CE590C3C6CB2}" type="datetime1">
              <a:rPr lang="es-ES" smtClean="0"/>
              <a:pPr/>
              <a:t>10/12/25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247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1BAB-2490-48FD-81BA-E5EB85DA87AE}" type="datetime1">
              <a:rPr lang="es-ES" smtClean="0"/>
              <a:pPr/>
              <a:t>10/12/25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592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6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70E197-1079-4777-8273-53286CD6A787}" type="datetime1">
              <a:rPr lang="es-ES" smtClean="0"/>
              <a:pPr algn="r"/>
              <a:t>10/12/25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013F82-EE5E-44EE-A61D-E31C6657F2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374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A1E783-6124-B97C-F025-2D8520EA7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" y="0"/>
            <a:ext cx="12188825" cy="68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8A4450-D171-E04F-A618-D9F76A62C333}"/>
              </a:ext>
            </a:extLst>
          </p:cNvPr>
          <p:cNvSpPr txBox="1"/>
          <p:nvPr/>
        </p:nvSpPr>
        <p:spPr>
          <a:xfrm>
            <a:off x="2176884" y="121707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Primera ola del feminismo (intelectual) </a:t>
            </a:r>
            <a:endParaRPr lang="es-ES_tradnl" sz="3200" b="1" dirty="0">
              <a:latin typeface="Palatino Linotype" panose="02040502050505030304" pitchFamily="18" charset="0"/>
            </a:endParaRPr>
          </a:p>
        </p:txBody>
      </p:sp>
      <p:pic>
        <p:nvPicPr>
          <p:cNvPr id="6" name="Picture 2" descr="Olympe de Gouges, la revolucionaria olvidada">
            <a:extLst>
              <a:ext uri="{FF2B5EF4-FFF2-40B4-BE49-F238E27FC236}">
                <a16:creationId xmlns:a16="http://schemas.microsoft.com/office/drawing/2014/main" id="{2B4CA06A-62D1-8B4E-B0F4-5DC39B680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280" y="1801847"/>
            <a:ext cx="188332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2301528" y="2135494"/>
            <a:ext cx="67687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Palatino Linotype" panose="02040502050505030304" pitchFamily="18" charset="0"/>
              </a:rPr>
              <a:t> </a:t>
            </a:r>
            <a:r>
              <a:rPr lang="es-ES_tradnl" sz="2400" b="1" dirty="0" err="1">
                <a:latin typeface="Palatino Linotype" panose="02040502050505030304" pitchFamily="18" charset="0"/>
              </a:rPr>
              <a:t>Olympe</a:t>
            </a:r>
            <a:r>
              <a:rPr lang="es-ES_tradnl" sz="2400" b="1" dirty="0">
                <a:latin typeface="Palatino Linotype" panose="02040502050505030304" pitchFamily="18" charset="0"/>
              </a:rPr>
              <a:t> de </a:t>
            </a:r>
            <a:r>
              <a:rPr lang="es-ES_tradnl" sz="2400" b="1" dirty="0" err="1">
                <a:latin typeface="Palatino Linotype" panose="02040502050505030304" pitchFamily="18" charset="0"/>
              </a:rPr>
              <a:t>Gouges</a:t>
            </a:r>
            <a:r>
              <a:rPr lang="es-ES_tradnl" sz="2400" b="1" dirty="0">
                <a:latin typeface="Palatino Linotype" panose="02040502050505030304" pitchFamily="18" charset="0"/>
              </a:rPr>
              <a:t> (1748-1793)</a:t>
            </a:r>
          </a:p>
          <a:p>
            <a:endParaRPr lang="es-ES_tradnl" sz="2400" b="1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Palatino Linotype" panose="02040502050505030304" pitchFamily="18" charset="0"/>
              </a:rPr>
              <a:t>Escritora, dramaturga y filósofa francesa</a:t>
            </a:r>
          </a:p>
          <a:p>
            <a:pPr algn="just"/>
            <a:endParaRPr lang="es-ES_tradnl" sz="24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Palatino Linotype" panose="02040502050505030304" pitchFamily="18" charset="0"/>
              </a:rPr>
              <a:t>Su obra: “</a:t>
            </a:r>
            <a:r>
              <a:rPr lang="es-ES_tradnl" sz="2400" b="1" dirty="0">
                <a:latin typeface="Palatino Linotype" panose="02040502050505030304" pitchFamily="18" charset="0"/>
              </a:rPr>
              <a:t>Declaración de los derechos de la </a:t>
            </a:r>
          </a:p>
          <a:p>
            <a:pPr marL="0" indent="0" algn="just">
              <a:buNone/>
            </a:pPr>
            <a:r>
              <a:rPr lang="es-ES_tradnl" sz="2400" b="1" dirty="0">
                <a:latin typeface="Palatino Linotype" panose="02040502050505030304" pitchFamily="18" charset="0"/>
              </a:rPr>
              <a:t>mujer y la ciudadana</a:t>
            </a:r>
            <a:r>
              <a:rPr lang="es-ES_tradnl" sz="2400" dirty="0">
                <a:latin typeface="Palatino Linotype" panose="02040502050505030304" pitchFamily="18" charset="0"/>
              </a:rPr>
              <a:t>” (1791), le costó la guillo-</a:t>
            </a:r>
          </a:p>
          <a:p>
            <a:pPr marL="0" indent="0" algn="just">
              <a:buNone/>
            </a:pPr>
            <a:r>
              <a:rPr lang="es-ES_tradnl" sz="2400" dirty="0">
                <a:latin typeface="Palatino Linotype" panose="02040502050505030304" pitchFamily="18" charset="0"/>
              </a:rPr>
              <a:t>tina. </a:t>
            </a:r>
          </a:p>
          <a:p>
            <a:endParaRPr lang="es-ES_tradnl" sz="2400" b="1" dirty="0">
              <a:latin typeface="Palatino Linotype" panose="02040502050505030304" pitchFamily="18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704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8A4450-D171-E04F-A618-D9F76A62C333}"/>
              </a:ext>
            </a:extLst>
          </p:cNvPr>
          <p:cNvSpPr txBox="1"/>
          <p:nvPr/>
        </p:nvSpPr>
        <p:spPr>
          <a:xfrm>
            <a:off x="2176884" y="121707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atin typeface="Palatino Linotype" panose="02040502050505030304" pitchFamily="18" charset="0"/>
              </a:rPr>
              <a:t>Mary </a:t>
            </a:r>
            <a:r>
              <a:rPr lang="es-ES_tradnl" sz="3200" b="1" dirty="0" err="1">
                <a:latin typeface="Palatino Linotype" panose="02040502050505030304" pitchFamily="18" charset="0"/>
              </a:rPr>
              <a:t>Wollstonecraft</a:t>
            </a:r>
            <a:r>
              <a:rPr lang="es-ES_tradnl" sz="3200" b="1" dirty="0">
                <a:latin typeface="Palatino Linotype" panose="02040502050505030304" pitchFamily="18" charset="0"/>
              </a:rPr>
              <a:t> (1759-1797)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2301528" y="2135494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Palatino Linotype" panose="02040502050505030304" pitchFamily="18" charset="0"/>
              </a:rPr>
              <a:t>Escritora y filósofa inglesa, autora de “</a:t>
            </a:r>
            <a:r>
              <a:rPr lang="es-ES_tradnl" sz="2400" b="1" dirty="0">
                <a:latin typeface="Palatino Linotype" panose="02040502050505030304" pitchFamily="18" charset="0"/>
              </a:rPr>
              <a:t>Vindicación de los derechos de la mujer</a:t>
            </a:r>
            <a:r>
              <a:rPr lang="es-ES_tradnl" sz="2400" dirty="0">
                <a:latin typeface="Palatino Linotype" panose="02040502050505030304" pitchFamily="18" charset="0"/>
              </a:rPr>
              <a:t>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4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Palatino Linotype" panose="02040502050505030304" pitchFamily="18" charset="0"/>
              </a:rPr>
              <a:t>“La diferencia entre los géneros (hombre y mujer) no es algo NATURAL, sino algo CULTURAL”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4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Palatino Linotype" panose="02040502050505030304" pitchFamily="18" charset="0"/>
              </a:rPr>
              <a:t>Lo anterior se debe a la educación, por lo tanto, aboga por una educación “IGUALITARIA”.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400" dirty="0">
              <a:latin typeface="Palatino Linotype" panose="02040502050505030304" pitchFamily="18" charset="0"/>
            </a:endParaRPr>
          </a:p>
          <a:p>
            <a:pPr algn="just"/>
            <a:endParaRPr lang="es-ES_tradnl" sz="2400" dirty="0">
              <a:latin typeface="Palatino Linotype" panose="0204050205050503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BF11A41-D82A-C94F-BD3E-24DE40DE6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9150" y="1509459"/>
            <a:ext cx="2357864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9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4DDB9E2-D8ED-E946-97AF-F148C61196AB}"/>
              </a:ext>
            </a:extLst>
          </p:cNvPr>
          <p:cNvSpPr txBox="1"/>
          <p:nvPr/>
        </p:nvSpPr>
        <p:spPr>
          <a:xfrm>
            <a:off x="1629916" y="2564904"/>
            <a:ext cx="8337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ES_tradnl" sz="32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_tradnl" sz="3200" b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primera</a:t>
            </a:r>
            <a:r>
              <a:rPr lang="es-ES_tradnl" sz="32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3200" b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</a:t>
            </a:r>
            <a:r>
              <a:rPr lang="es-ES_tradnl" sz="32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feminismo buscó “la </a:t>
            </a:r>
            <a:r>
              <a:rPr lang="es-ES_tradnl" sz="3200" b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igualdad</a:t>
            </a:r>
            <a:r>
              <a:rPr lang="es-ES_tradnl" sz="32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3200" b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es-ES_tradnl" sz="32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las personas”, “</a:t>
            </a:r>
            <a:r>
              <a:rPr lang="es-ES_tradnl" sz="3200" u="sng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todos somos iguales</a:t>
            </a:r>
            <a:r>
              <a:rPr lang="es-ES_tradnl" sz="32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independiente de la clase social a la que pertenezcamos”.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6988600-C755-1D47-8E61-516A3278D671}"/>
              </a:ext>
            </a:extLst>
          </p:cNvPr>
          <p:cNvSpPr txBox="1"/>
          <p:nvPr/>
        </p:nvSpPr>
        <p:spPr>
          <a:xfrm>
            <a:off x="4953715" y="1556792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>
                <a:latin typeface="Palatino Linotype" panose="02040502050505030304" pitchFamily="18" charset="0"/>
              </a:rPr>
              <a:t>Importante</a:t>
            </a:r>
          </a:p>
        </p:txBody>
      </p:sp>
    </p:spTree>
    <p:extLst>
      <p:ext uri="{BB962C8B-B14F-4D97-AF65-F5344CB8AC3E}">
        <p14:creationId xmlns:p14="http://schemas.microsoft.com/office/powerpoint/2010/main" val="196025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8A4450-D171-E04F-A618-D9F76A62C333}"/>
              </a:ext>
            </a:extLst>
          </p:cNvPr>
          <p:cNvSpPr txBox="1"/>
          <p:nvPr/>
        </p:nvSpPr>
        <p:spPr>
          <a:xfrm>
            <a:off x="2176884" y="121707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Segunda ola del feminismo (Sufragistas) </a:t>
            </a:r>
            <a:endParaRPr lang="es-ES_tradnl" sz="3200" b="1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2301528" y="2135494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800" b="1" dirty="0" err="1">
                <a:latin typeface="Palatino Linotype" panose="02040502050505030304" pitchFamily="18" charset="0"/>
              </a:rPr>
              <a:t>Lucretia</a:t>
            </a:r>
            <a:r>
              <a:rPr lang="es-ES_tradnl" sz="2800" b="1" dirty="0">
                <a:latin typeface="Palatino Linotype" panose="02040502050505030304" pitchFamily="18" charset="0"/>
              </a:rPr>
              <a:t> </a:t>
            </a:r>
            <a:r>
              <a:rPr lang="es-ES_tradnl" sz="2800" b="1" dirty="0" err="1">
                <a:latin typeface="Palatino Linotype" panose="02040502050505030304" pitchFamily="18" charset="0"/>
              </a:rPr>
              <a:t>Mott</a:t>
            </a:r>
            <a:r>
              <a:rPr lang="es-ES_tradnl" sz="2800" b="1" dirty="0">
                <a:latin typeface="Palatino Linotype" panose="02040502050505030304" pitchFamily="18" charset="0"/>
              </a:rPr>
              <a:t> (1793 - 1880)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Defensora de los derechos de la mujer.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Abolicionista y defensora de los derechos </a:t>
            </a:r>
            <a:r>
              <a:rPr lang="es-ES_tradnl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civiles.</a:t>
            </a:r>
            <a:endParaRPr lang="es-CL" sz="2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4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4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4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400" dirty="0">
              <a:latin typeface="Palatino Linotype" panose="02040502050505030304" pitchFamily="18" charset="0"/>
            </a:endParaRPr>
          </a:p>
          <a:p>
            <a:pPr algn="just"/>
            <a:endParaRPr lang="es-ES_tradnl" sz="2400" dirty="0">
              <a:latin typeface="Palatino Linotype" panose="020405020505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A3CF61-BB4F-364F-95AB-27E87A4A5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694" y="1801847"/>
            <a:ext cx="19530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4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8A4450-D171-E04F-A618-D9F76A62C333}"/>
              </a:ext>
            </a:extLst>
          </p:cNvPr>
          <p:cNvSpPr txBox="1"/>
          <p:nvPr/>
        </p:nvSpPr>
        <p:spPr>
          <a:xfrm>
            <a:off x="1701924" y="121707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Elizabeth </a:t>
            </a:r>
            <a:r>
              <a:rPr lang="es-ES_tradnl" sz="32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Staton</a:t>
            </a:r>
            <a:r>
              <a:rPr lang="es-ES_tradnl" sz="32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(1815-1902)</a:t>
            </a:r>
            <a:endParaRPr lang="es-ES_tradnl" sz="3200" b="1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501412" y="2204864"/>
            <a:ext cx="67687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Activista y abolicionista norteamericana</a:t>
            </a:r>
            <a:r>
              <a:rPr lang="es-ES_tradnl" sz="3200" dirty="0">
                <a:latin typeface="Palatino Linotype" panose="0204050205050503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32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Luchó por el derecho a voto de la mujer norteamericana.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38DB5C3-DA62-7344-9CA5-DFB2049A4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715" y="1509459"/>
            <a:ext cx="2400299" cy="432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5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8A4450-D171-E04F-A618-D9F76A62C333}"/>
              </a:ext>
            </a:extLst>
          </p:cNvPr>
          <p:cNvSpPr txBox="1"/>
          <p:nvPr/>
        </p:nvSpPr>
        <p:spPr>
          <a:xfrm>
            <a:off x="2176884" y="121707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i="1" dirty="0">
                <a:latin typeface="Palatino Linotype" panose="02040502050505030304" pitchFamily="18" charset="0"/>
              </a:rPr>
              <a:t>Importante</a:t>
            </a:r>
            <a:endParaRPr lang="es-ES_tradnl" sz="3200" b="1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701924" y="2132856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  <a:cs typeface="Arial" panose="020B0604020202020204" pitchFamily="34" charset="0"/>
              </a:rPr>
              <a:t>La </a:t>
            </a:r>
            <a:r>
              <a:rPr lang="es-ES_tradnl" sz="2800" b="1" dirty="0">
                <a:latin typeface="Palatino Linotype" panose="02040502050505030304" pitchFamily="18" charset="0"/>
                <a:cs typeface="Arial" panose="020B0604020202020204" pitchFamily="34" charset="0"/>
              </a:rPr>
              <a:t>SEGUNDA</a:t>
            </a:r>
            <a:r>
              <a:rPr lang="es-ES_tradnl" sz="2800" dirty="0">
                <a:latin typeface="Palatino Linotype" panose="02040502050505030304" pitchFamily="18" charset="0"/>
                <a:cs typeface="Arial" panose="020B0604020202020204" pitchFamily="34" charset="0"/>
              </a:rPr>
              <a:t> ola del feminismo buscó la “</a:t>
            </a:r>
            <a:r>
              <a:rPr lang="es-ES_tradnl" sz="2800" b="1" dirty="0">
                <a:solidFill>
                  <a:srgbClr val="FF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igualdad</a:t>
            </a:r>
            <a:r>
              <a:rPr lang="es-ES_tradnl" sz="2800" dirty="0">
                <a:latin typeface="Palatino Linotype" panose="02040502050505030304" pitchFamily="18" charset="0"/>
                <a:cs typeface="Arial" panose="020B0604020202020204" pitchFamily="34" charset="0"/>
              </a:rPr>
              <a:t> de </a:t>
            </a:r>
            <a:r>
              <a:rPr lang="es-ES_tradnl" sz="2800" b="1" dirty="0">
                <a:solidFill>
                  <a:srgbClr val="FF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educación</a:t>
            </a:r>
            <a:r>
              <a:rPr lang="es-ES_tradnl" sz="2800" dirty="0">
                <a:latin typeface="Palatino Linotype" panose="02040502050505030304" pitchFamily="18" charset="0"/>
                <a:cs typeface="Arial" panose="020B0604020202020204" pitchFamily="34" charset="0"/>
              </a:rPr>
              <a:t>” y la “</a:t>
            </a:r>
            <a:r>
              <a:rPr lang="es-ES_tradnl" sz="2800" b="1" dirty="0">
                <a:solidFill>
                  <a:srgbClr val="FF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igualdad de voto</a:t>
            </a:r>
            <a:r>
              <a:rPr lang="es-ES_tradnl" sz="2800" dirty="0">
                <a:latin typeface="Palatino Linotype" panose="02040502050505030304" pitchFamily="18" charset="0"/>
                <a:cs typeface="Arial" panose="020B0604020202020204" pitchFamily="34" charset="0"/>
              </a:rPr>
              <a:t>”.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  <a:cs typeface="Arial" panose="020B0604020202020204" pitchFamily="34" charset="0"/>
              </a:rPr>
              <a:t>Este movimiento pensó que </a:t>
            </a:r>
            <a:r>
              <a:rPr lang="es-ES_tradnl" sz="2800" u="sng" dirty="0">
                <a:latin typeface="Palatino Linotype" panose="02040502050505030304" pitchFamily="18" charset="0"/>
                <a:cs typeface="Arial" panose="020B0604020202020204" pitchFamily="34" charset="0"/>
              </a:rPr>
              <a:t>una vez alcanzado el derecho a voto</a:t>
            </a:r>
            <a:r>
              <a:rPr lang="es-ES_tradnl" sz="2800" dirty="0">
                <a:latin typeface="Palatino Linotype" panose="02040502050505030304" pitchFamily="18" charset="0"/>
                <a:cs typeface="Arial" panose="020B0604020202020204" pitchFamily="34" charset="0"/>
              </a:rPr>
              <a:t> de la mujer, todos los derechos vendrían por añadidura. </a:t>
            </a:r>
          </a:p>
        </p:txBody>
      </p:sp>
    </p:spTree>
    <p:extLst>
      <p:ext uri="{BB962C8B-B14F-4D97-AF65-F5344CB8AC3E}">
        <p14:creationId xmlns:p14="http://schemas.microsoft.com/office/powerpoint/2010/main" val="11651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8A4450-D171-E04F-A618-D9F76A62C333}"/>
              </a:ext>
            </a:extLst>
          </p:cNvPr>
          <p:cNvSpPr txBox="1"/>
          <p:nvPr/>
        </p:nvSpPr>
        <p:spPr>
          <a:xfrm>
            <a:off x="2277988" y="131679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i="1" dirty="0">
                <a:latin typeface="Palatino Linotype" panose="02040502050505030304" pitchFamily="18" charset="0"/>
              </a:rPr>
              <a:t>Tercera ola del feminismo</a:t>
            </a:r>
            <a:endParaRPr lang="es-ES_tradnl" sz="3200" b="1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701924" y="2132856"/>
            <a:ext cx="73448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3200" b="1" dirty="0">
                <a:latin typeface="Palatino Linotype" panose="02040502050505030304" pitchFamily="18" charset="0"/>
              </a:rPr>
              <a:t>Simone de Beauvoir (1908-1986)</a:t>
            </a:r>
          </a:p>
          <a:p>
            <a:pPr algn="just"/>
            <a:endParaRPr lang="es-ES_tradnl" sz="32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Filósofa, escritora y activista. Autora de: “</a:t>
            </a:r>
            <a:r>
              <a:rPr lang="es-ES_tradnl" sz="2800" b="1" dirty="0">
                <a:latin typeface="Palatino Linotype" panose="02040502050505030304" pitchFamily="18" charset="0"/>
              </a:rPr>
              <a:t>El segundo sexo</a:t>
            </a:r>
            <a:r>
              <a:rPr lang="es-ES_tradnl" sz="2800" dirty="0">
                <a:latin typeface="Palatino Linotype" panose="02040502050505030304" pitchFamily="18" charset="0"/>
              </a:rPr>
              <a:t>” (1949) </a:t>
            </a:r>
          </a:p>
          <a:p>
            <a:pPr marL="0" indent="0">
              <a:buNone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“No se nace mujer, se llega a serlo”.</a:t>
            </a:r>
          </a:p>
          <a:p>
            <a:pPr algn="just"/>
            <a:endParaRPr lang="es-ES_tradnl" sz="3200" dirty="0">
              <a:latin typeface="Palatino Linotype" panose="0204050205050503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FDCD989-F4CF-8049-B2A8-F16EE96DA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985" y="1612751"/>
            <a:ext cx="19148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2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8A4450-D171-E04F-A618-D9F76A62C333}"/>
              </a:ext>
            </a:extLst>
          </p:cNvPr>
          <p:cNvSpPr txBox="1"/>
          <p:nvPr/>
        </p:nvSpPr>
        <p:spPr>
          <a:xfrm>
            <a:off x="2277988" y="131679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latin typeface="Palatino Linotype" panose="02040502050505030304" pitchFamily="18" charset="0"/>
              </a:rPr>
              <a:t>Betty </a:t>
            </a:r>
            <a:r>
              <a:rPr lang="es-ES_tradnl" sz="3200" b="1" dirty="0" err="1">
                <a:latin typeface="Palatino Linotype" panose="02040502050505030304" pitchFamily="18" charset="0"/>
              </a:rPr>
              <a:t>Friedan</a:t>
            </a:r>
            <a:r>
              <a:rPr lang="es-ES_tradnl" sz="3200" b="1" dirty="0">
                <a:latin typeface="Palatino Linotype" panose="02040502050505030304" pitchFamily="18" charset="0"/>
              </a:rPr>
              <a:t> (1921-2006)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701924" y="2132856"/>
            <a:ext cx="75106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_tradnl" sz="2800" dirty="0">
                <a:latin typeface="Palatino Linotype" panose="02040502050505030304" pitchFamily="18" charset="0"/>
              </a:rPr>
              <a:t>Psicóloga y activista norteamericana</a:t>
            </a:r>
          </a:p>
          <a:p>
            <a:pPr marL="0" indent="0">
              <a:buNone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Autora de “</a:t>
            </a:r>
            <a:r>
              <a:rPr lang="es-ES_tradnl" sz="2800" b="1" dirty="0">
                <a:latin typeface="Palatino Linotype" panose="02040502050505030304" pitchFamily="18" charset="0"/>
              </a:rPr>
              <a:t>La mística de la feminidad</a:t>
            </a:r>
            <a:r>
              <a:rPr lang="es-ES_tradnl" sz="2800" dirty="0">
                <a:latin typeface="Palatino Linotype" panose="02040502050505030304" pitchFamily="18" charset="0"/>
              </a:rPr>
              <a:t>” (1963) </a:t>
            </a:r>
          </a:p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Las mujeres tiene de todo en casa pero siguen cuidando a “otros”, quedando postergadas.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222534-7546-284D-A5FF-0DA99CA92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4945" y="1340768"/>
            <a:ext cx="22387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4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8A4450-D171-E04F-A618-D9F76A62C333}"/>
              </a:ext>
            </a:extLst>
          </p:cNvPr>
          <p:cNvSpPr txBox="1"/>
          <p:nvPr/>
        </p:nvSpPr>
        <p:spPr>
          <a:xfrm>
            <a:off x="1989956" y="104838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i="1" dirty="0">
                <a:latin typeface="Palatino Linotype" panose="02040502050505030304" pitchFamily="18" charset="0"/>
              </a:rPr>
              <a:t>Feminismo liberal (FL)</a:t>
            </a:r>
            <a:endParaRPr lang="es-ES_tradnl" sz="3200" b="1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Durante los años sesenta, la mujer accede a la universidad y a ciertos puestos de poder.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El feminismo liberal </a:t>
            </a:r>
            <a:r>
              <a:rPr lang="es-ES_tradnl" sz="2800" b="1" dirty="0">
                <a:latin typeface="Palatino Linotype" panose="02040502050505030304" pitchFamily="18" charset="0"/>
              </a:rPr>
              <a:t>NO</a:t>
            </a:r>
            <a:r>
              <a:rPr lang="es-ES_tradnl" sz="2800" dirty="0">
                <a:latin typeface="Palatino Linotype" panose="02040502050505030304" pitchFamily="18" charset="0"/>
              </a:rPr>
              <a:t> ve “</a:t>
            </a:r>
            <a:r>
              <a:rPr lang="es-ES_tradnl" sz="2800" b="1" dirty="0">
                <a:latin typeface="Palatino Linotype" panose="02040502050505030304" pitchFamily="18" charset="0"/>
              </a:rPr>
              <a:t>explotación</a:t>
            </a:r>
            <a:r>
              <a:rPr lang="es-ES_tradnl" sz="2800" dirty="0">
                <a:latin typeface="Palatino Linotype" panose="02040502050505030304" pitchFamily="18" charset="0"/>
              </a:rPr>
              <a:t>” de la mujer por parte del hombre, sino una “</a:t>
            </a:r>
            <a:r>
              <a:rPr lang="es-ES_tradnl" sz="2800" b="1" dirty="0">
                <a:latin typeface="Palatino Linotype" panose="02040502050505030304" pitchFamily="18" charset="0"/>
              </a:rPr>
              <a:t>desigualdad</a:t>
            </a:r>
            <a:r>
              <a:rPr lang="es-ES_tradnl" sz="2800" dirty="0">
                <a:latin typeface="Palatino Linotype" panose="02040502050505030304" pitchFamily="18" charset="0"/>
              </a:rPr>
              <a:t>” que se debe cambiar.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Los cambios pueden generar “igualdad” entre los sexos. Ahí está el núcleo de la cuestión para el F.L.</a:t>
            </a:r>
          </a:p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345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8A4450-D171-E04F-A618-D9F76A62C333}"/>
              </a:ext>
            </a:extLst>
          </p:cNvPr>
          <p:cNvSpPr txBox="1"/>
          <p:nvPr/>
        </p:nvSpPr>
        <p:spPr>
          <a:xfrm>
            <a:off x="1989956" y="104838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i="1" dirty="0">
                <a:latin typeface="Palatino Linotype" panose="02040502050505030304" pitchFamily="18" charset="0"/>
              </a:rPr>
              <a:t>Feminismo Radical</a:t>
            </a:r>
            <a:endParaRPr lang="es-ES_tradnl" sz="3200" b="1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1916832"/>
            <a:ext cx="904863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Surge a fines de los años 60 en EEUU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Para el Feminismo Radical, la raíz del problema es el “patriarcado”.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La explotación de la mujer por parte del hombre se replica en todos los ámbitos: político, económico y social. </a:t>
            </a:r>
          </a:p>
          <a:p>
            <a:pPr algn="just"/>
            <a:endParaRPr lang="es-ES_tradnl" sz="2400" dirty="0">
              <a:latin typeface="Palatino Linotype" panose="020405020505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4E06695-E6C3-3D4F-AC2E-5ECF9A644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542" y="1048380"/>
            <a:ext cx="2057400" cy="19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8A4450-D171-E04F-A618-D9F76A62C333}"/>
              </a:ext>
            </a:extLst>
          </p:cNvPr>
          <p:cNvSpPr txBox="1"/>
          <p:nvPr/>
        </p:nvSpPr>
        <p:spPr>
          <a:xfrm>
            <a:off x="2277988" y="278092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atin typeface="Palatino Linotype" panose="02040502050505030304" pitchFamily="18" charset="0"/>
              </a:rPr>
              <a:t>Género, Diversidad e Inclusión</a:t>
            </a:r>
          </a:p>
        </p:txBody>
      </p:sp>
    </p:spTree>
    <p:extLst>
      <p:ext uri="{BB962C8B-B14F-4D97-AF65-F5344CB8AC3E}">
        <p14:creationId xmlns:p14="http://schemas.microsoft.com/office/powerpoint/2010/main" val="379253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8A4450-D171-E04F-A618-D9F76A62C333}"/>
              </a:ext>
            </a:extLst>
          </p:cNvPr>
          <p:cNvSpPr txBox="1"/>
          <p:nvPr/>
        </p:nvSpPr>
        <p:spPr>
          <a:xfrm>
            <a:off x="1989956" y="104838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i="1" dirty="0">
                <a:latin typeface="Palatino Linotype" panose="02040502050505030304" pitchFamily="18" charset="0"/>
              </a:rPr>
              <a:t>Feminismo radical v/s Patriarcado </a:t>
            </a:r>
            <a:endParaRPr lang="es-ES_tradnl" sz="3200" b="1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1916832"/>
            <a:ext cx="90486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>
                <a:latin typeface="Palatino Linotype" panose="02040502050505030304" pitchFamily="18" charset="0"/>
              </a:rPr>
              <a:t>El feminismo radical se opone al </a:t>
            </a:r>
            <a:r>
              <a:rPr lang="es-ES_tradnl" sz="2800" u="sng" dirty="0">
                <a:latin typeface="Palatino Linotype" panose="02040502050505030304" pitchFamily="18" charset="0"/>
              </a:rPr>
              <a:t>patriarcado</a:t>
            </a:r>
            <a:r>
              <a:rPr lang="es-ES_tradnl" sz="2800" dirty="0">
                <a:latin typeface="Palatino Linotype" panose="02040502050505030304" pitchFamily="18" charset="0"/>
              </a:rPr>
              <a:t>. El patriarcado debe ser entendido, en este contexto, como la dominación total del hombre sobre la mujer y los hijos. </a:t>
            </a:r>
          </a:p>
          <a:p>
            <a:pPr algn="just"/>
            <a:endParaRPr lang="es-ES_tradnl" sz="2800" dirty="0">
              <a:latin typeface="Palatino Linotype" panose="02040502050505030304" pitchFamily="18" charset="0"/>
            </a:endParaRPr>
          </a:p>
          <a:p>
            <a:pPr algn="just"/>
            <a:r>
              <a:rPr lang="es-ES_tradnl" sz="2800" dirty="0">
                <a:latin typeface="Palatino Linotype" panose="02040502050505030304" pitchFamily="18" charset="0"/>
              </a:rPr>
              <a:t>Para Kate </a:t>
            </a:r>
            <a:r>
              <a:rPr lang="es-ES_tradnl" sz="2800" dirty="0" err="1">
                <a:latin typeface="Palatino Linotype" panose="02040502050505030304" pitchFamily="18" charset="0"/>
              </a:rPr>
              <a:t>Millet</a:t>
            </a:r>
            <a:r>
              <a:rPr lang="es-ES_tradnl" sz="2800" dirty="0">
                <a:latin typeface="Palatino Linotype" panose="02040502050505030304" pitchFamily="18" charset="0"/>
              </a:rPr>
              <a:t> se trata de un sistema de dominación “sexual” que se concibe como el sistema básico de dominación del que se levantan otras formas de dominación, por ejemplo, de raza y de clase.</a:t>
            </a:r>
          </a:p>
        </p:txBody>
      </p:sp>
    </p:spTree>
    <p:extLst>
      <p:ext uri="{BB962C8B-B14F-4D97-AF65-F5344CB8AC3E}">
        <p14:creationId xmlns:p14="http://schemas.microsoft.com/office/powerpoint/2010/main" val="249056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8A4450-D171-E04F-A618-D9F76A62C333}"/>
              </a:ext>
            </a:extLst>
          </p:cNvPr>
          <p:cNvSpPr txBox="1"/>
          <p:nvPr/>
        </p:nvSpPr>
        <p:spPr>
          <a:xfrm>
            <a:off x="994031" y="1480428"/>
            <a:ext cx="812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i="1" dirty="0">
                <a:latin typeface="Palatino Linotype" panose="02040502050505030304" pitchFamily="18" charset="0"/>
              </a:rPr>
              <a:t>Importante</a:t>
            </a:r>
            <a:endParaRPr lang="es-ES_tradnl" sz="3600" b="1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2420888"/>
            <a:ext cx="9048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ES_tradnl" sz="3200" dirty="0">
                <a:latin typeface="Palatino Linotype" panose="02040502050505030304" pitchFamily="18" charset="0"/>
              </a:rPr>
              <a:t>La </a:t>
            </a:r>
            <a:r>
              <a:rPr lang="es-ES_tradnl" sz="3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tercera</a:t>
            </a:r>
            <a:r>
              <a:rPr lang="es-ES_tradnl" sz="3200" dirty="0">
                <a:latin typeface="Palatino Linotype" panose="02040502050505030304" pitchFamily="18" charset="0"/>
              </a:rPr>
              <a:t> </a:t>
            </a:r>
            <a:r>
              <a:rPr lang="es-ES_tradnl" sz="3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ola</a:t>
            </a:r>
            <a:r>
              <a:rPr lang="es-ES_tradnl" sz="3200" dirty="0">
                <a:latin typeface="Palatino Linotype" panose="02040502050505030304" pitchFamily="18" charset="0"/>
              </a:rPr>
              <a:t> del feminismo dejó al descubierto la complejidad de un movimiento que </a:t>
            </a:r>
            <a:r>
              <a:rPr lang="es-ES_tradnl" sz="3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</a:t>
            </a:r>
            <a:r>
              <a:rPr lang="es-ES_tradnl" sz="3200" dirty="0">
                <a:latin typeface="Palatino Linotype" panose="02040502050505030304" pitchFamily="18" charset="0"/>
              </a:rPr>
              <a:t> es </a:t>
            </a:r>
            <a:r>
              <a:rPr lang="es-ES_tradnl" sz="3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homogéneo</a:t>
            </a:r>
            <a:r>
              <a:rPr lang="es-ES_tradnl" sz="3200" dirty="0">
                <a:latin typeface="Palatino Linotype" panose="02040502050505030304" pitchFamily="18" charset="0"/>
              </a:rPr>
              <a:t>. A veces, incluso, se producen desencuentros entre las representantes de los distintos grupos. </a:t>
            </a:r>
          </a:p>
        </p:txBody>
      </p:sp>
    </p:spTree>
    <p:extLst>
      <p:ext uri="{BB962C8B-B14F-4D97-AF65-F5344CB8AC3E}">
        <p14:creationId xmlns:p14="http://schemas.microsoft.com/office/powerpoint/2010/main" val="8177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8A4450-D171-E04F-A618-D9F76A62C333}"/>
              </a:ext>
            </a:extLst>
          </p:cNvPr>
          <p:cNvSpPr txBox="1"/>
          <p:nvPr/>
        </p:nvSpPr>
        <p:spPr>
          <a:xfrm>
            <a:off x="1989956" y="104838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División Sexual del Trabajo</a:t>
            </a:r>
            <a:endParaRPr lang="es-ES_tradnl" sz="3200" b="1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1916832"/>
            <a:ext cx="9048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_tradnl" sz="2800" dirty="0">
              <a:latin typeface="Palatino Linotype" panose="02040502050505030304" pitchFamily="18" charset="0"/>
            </a:endParaRPr>
          </a:p>
          <a:p>
            <a:pPr algn="just"/>
            <a:endParaRPr lang="es-ES_tradnl" sz="2800" dirty="0">
              <a:latin typeface="Palatino Linotype" panose="02040502050505030304" pitchFamily="18" charset="0"/>
            </a:endParaRP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0423655D-0882-3A43-888D-59D65151D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1145034"/>
            <a:ext cx="8568953" cy="518988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2E4628A-8762-4D4B-B577-39E0E8192C58}"/>
              </a:ext>
            </a:extLst>
          </p:cNvPr>
          <p:cNvSpPr/>
          <p:nvPr/>
        </p:nvSpPr>
        <p:spPr>
          <a:xfrm>
            <a:off x="2422004" y="1126361"/>
            <a:ext cx="6696743" cy="7904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División Sexual del Trabajo</a:t>
            </a:r>
          </a:p>
        </p:txBody>
      </p:sp>
      <p:sp>
        <p:nvSpPr>
          <p:cNvPr id="7" name="Redondear rectángulo de esquina diagonal 6">
            <a:extLst>
              <a:ext uri="{FF2B5EF4-FFF2-40B4-BE49-F238E27FC236}">
                <a16:creationId xmlns:a16="http://schemas.microsoft.com/office/drawing/2014/main" id="{4FF24C3D-E361-AC42-B797-B7CA4CB6C3C3}"/>
              </a:ext>
            </a:extLst>
          </p:cNvPr>
          <p:cNvSpPr/>
          <p:nvPr/>
        </p:nvSpPr>
        <p:spPr>
          <a:xfrm>
            <a:off x="2422003" y="3302986"/>
            <a:ext cx="6696743" cy="55806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Trabajo Productivo – Remunerado – Mercado </a:t>
            </a:r>
          </a:p>
        </p:txBody>
      </p:sp>
      <p:sp>
        <p:nvSpPr>
          <p:cNvPr id="12" name="Redondear rectángulo de esquina diagonal 11">
            <a:extLst>
              <a:ext uri="{FF2B5EF4-FFF2-40B4-BE49-F238E27FC236}">
                <a16:creationId xmlns:a16="http://schemas.microsoft.com/office/drawing/2014/main" id="{6A7C28EE-F719-274F-B2CE-CA0A552C247A}"/>
              </a:ext>
            </a:extLst>
          </p:cNvPr>
          <p:cNvSpPr/>
          <p:nvPr/>
        </p:nvSpPr>
        <p:spPr>
          <a:xfrm>
            <a:off x="2408795" y="5160463"/>
            <a:ext cx="6984777" cy="807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Trabajo Reproductivo – No Remunerado – Doméstico </a:t>
            </a:r>
          </a:p>
        </p:txBody>
      </p:sp>
    </p:spTree>
    <p:extLst>
      <p:ext uri="{BB962C8B-B14F-4D97-AF65-F5344CB8AC3E}">
        <p14:creationId xmlns:p14="http://schemas.microsoft.com/office/powerpoint/2010/main" val="289746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1607482"/>
            <a:ext cx="904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Segregación Ocupacional Vertical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5969A6-5DAD-B447-B07F-0FFF7C1BD925}"/>
              </a:ext>
            </a:extLst>
          </p:cNvPr>
          <p:cNvSpPr txBox="1"/>
          <p:nvPr/>
        </p:nvSpPr>
        <p:spPr>
          <a:xfrm>
            <a:off x="1161863" y="3099116"/>
            <a:ext cx="87129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>
                <a:latin typeface="Palatino Linotype" panose="02040502050505030304" pitchFamily="18" charset="0"/>
              </a:rPr>
              <a:t>Las mujeres han quedado ligadas con estereotipos de “género” – por ejemplo: cuidados, maternidad.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366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1382088"/>
            <a:ext cx="904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Horizontalidad…</a:t>
            </a:r>
          </a:p>
        </p:txBody>
      </p:sp>
      <p:pic>
        <p:nvPicPr>
          <p:cNvPr id="8" name="Picture 6" descr="Dibujo De Dibujos De Dibujos De Dibujos De Mujeres Estilo ...">
            <a:extLst>
              <a:ext uri="{FF2B5EF4-FFF2-40B4-BE49-F238E27FC236}">
                <a16:creationId xmlns:a16="http://schemas.microsoft.com/office/drawing/2014/main" id="{92BC53AD-55DA-F648-BC60-10E2800C9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0" y="2398911"/>
            <a:ext cx="2631866" cy="35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ersonaje de bebé de dibujos animados bebiendo chupete de ...">
            <a:extLst>
              <a:ext uri="{FF2B5EF4-FFF2-40B4-BE49-F238E27FC236}">
                <a16:creationId xmlns:a16="http://schemas.microsoft.com/office/drawing/2014/main" id="{D4FC4210-B985-7B4B-94BF-602EBB306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88" y="2343569"/>
            <a:ext cx="2631866" cy="35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ágenes de Adulto Mayor Animado Silla Ruedas - Descarga ...">
            <a:extLst>
              <a:ext uri="{FF2B5EF4-FFF2-40B4-BE49-F238E27FC236}">
                <a16:creationId xmlns:a16="http://schemas.microsoft.com/office/drawing/2014/main" id="{2380F210-FD18-1642-8B39-8B6C51F7C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28" y="2380627"/>
            <a:ext cx="2631865" cy="351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 derecha 12">
            <a:extLst>
              <a:ext uri="{FF2B5EF4-FFF2-40B4-BE49-F238E27FC236}">
                <a16:creationId xmlns:a16="http://schemas.microsoft.com/office/drawing/2014/main" id="{D7179107-ABCD-314C-AE47-953901D42F9E}"/>
              </a:ext>
            </a:extLst>
          </p:cNvPr>
          <p:cNvSpPr/>
          <p:nvPr/>
        </p:nvSpPr>
        <p:spPr>
          <a:xfrm>
            <a:off x="809580" y="5656493"/>
            <a:ext cx="27645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Flecha derecha 13">
            <a:extLst>
              <a:ext uri="{FF2B5EF4-FFF2-40B4-BE49-F238E27FC236}">
                <a16:creationId xmlns:a16="http://schemas.microsoft.com/office/drawing/2014/main" id="{B00CDC4E-800B-3041-ADD9-7B0E80B912DE}"/>
              </a:ext>
            </a:extLst>
          </p:cNvPr>
          <p:cNvSpPr/>
          <p:nvPr/>
        </p:nvSpPr>
        <p:spPr>
          <a:xfrm>
            <a:off x="3700488" y="5656493"/>
            <a:ext cx="27645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Flecha derecha 14">
            <a:extLst>
              <a:ext uri="{FF2B5EF4-FFF2-40B4-BE49-F238E27FC236}">
                <a16:creationId xmlns:a16="http://schemas.microsoft.com/office/drawing/2014/main" id="{3D061D18-BD59-514E-AB68-C4D20588E09D}"/>
              </a:ext>
            </a:extLst>
          </p:cNvPr>
          <p:cNvSpPr/>
          <p:nvPr/>
        </p:nvSpPr>
        <p:spPr>
          <a:xfrm>
            <a:off x="6632759" y="5692569"/>
            <a:ext cx="27645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91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1053852" y="1423624"/>
            <a:ext cx="904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Verticalidad… El techo de cristal</a:t>
            </a:r>
          </a:p>
        </p:txBody>
      </p:sp>
      <p:pic>
        <p:nvPicPr>
          <p:cNvPr id="8" name="Picture 2" descr="Cómo es el techo de cristal para las mujeres LBTQ+? - EQTY ...">
            <a:extLst>
              <a:ext uri="{FF2B5EF4-FFF2-40B4-BE49-F238E27FC236}">
                <a16:creationId xmlns:a16="http://schemas.microsoft.com/office/drawing/2014/main" id="{2EC62153-DE7A-1E48-AB87-63C3095B9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44" y="2357591"/>
            <a:ext cx="8060468" cy="409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5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1053852" y="1423624"/>
            <a:ext cx="9048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Brecha Salarial</a:t>
            </a:r>
          </a:p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 Igual trabajo, menor salario</a:t>
            </a:r>
          </a:p>
          <a:p>
            <a:pPr algn="ctr"/>
            <a:endParaRPr lang="es-ES_tradnl" sz="3200" b="1" i="1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2" descr="Categoría «Diferencia salarial de género» de imágenes, fotos ...">
            <a:extLst>
              <a:ext uri="{FF2B5EF4-FFF2-40B4-BE49-F238E27FC236}">
                <a16:creationId xmlns:a16="http://schemas.microsoft.com/office/drawing/2014/main" id="{D68B992C-1054-094F-83F1-9AB8481E9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85" y="2492896"/>
            <a:ext cx="7817126" cy="386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1053852" y="1423624"/>
            <a:ext cx="9048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atin typeface="Palatino Linotype" panose="02040502050505030304" pitchFamily="18" charset="0"/>
              </a:rPr>
              <a:t>Convenio 190 OIT (Organización Internacional del Trabajo) </a:t>
            </a:r>
            <a:endParaRPr lang="es-ES_tradnl" sz="3200" b="1" i="1" dirty="0">
              <a:latin typeface="Palatino Linotype" panose="0204050205050503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41F9E-9062-A746-94BE-22B7D159C620}"/>
              </a:ext>
            </a:extLst>
          </p:cNvPr>
          <p:cNvSpPr txBox="1"/>
          <p:nvPr/>
        </p:nvSpPr>
        <p:spPr>
          <a:xfrm>
            <a:off x="1269876" y="2947595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latin typeface="Palatino Linotype" panose="02040502050505030304" pitchFamily="18" charset="0"/>
              </a:rPr>
              <a:t>Es un tratado internacional que reconoce el derecho de toda persona a trabajar en un entorno laboral libre de violencia y acoso – Incluidos la violencia por razones de género</a:t>
            </a:r>
          </a:p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Chile ratificó este convenio en junio de 2023. </a:t>
            </a:r>
          </a:p>
        </p:txBody>
      </p:sp>
    </p:spTree>
    <p:extLst>
      <p:ext uri="{BB962C8B-B14F-4D97-AF65-F5344CB8AC3E}">
        <p14:creationId xmlns:p14="http://schemas.microsoft.com/office/powerpoint/2010/main" val="377634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1053852" y="1423624"/>
            <a:ext cx="904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atin typeface="Palatino Linotype" panose="02040502050505030304" pitchFamily="18" charset="0"/>
              </a:rPr>
              <a:t>Actividad</a:t>
            </a:r>
            <a:endParaRPr lang="es-ES_tradnl" sz="3200" b="1" i="1" dirty="0">
              <a:latin typeface="Palatino Linotype" panose="0204050205050503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41F9E-9062-A746-94BE-22B7D159C620}"/>
              </a:ext>
            </a:extLst>
          </p:cNvPr>
          <p:cNvSpPr txBox="1"/>
          <p:nvPr/>
        </p:nvSpPr>
        <p:spPr>
          <a:xfrm>
            <a:off x="1269876" y="2947595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>
                <a:latin typeface="Palatino Linotype" panose="02040502050505030304" pitchFamily="18" charset="0"/>
              </a:rPr>
              <a:t>De manera individual, identifique en qué aspectos de la vida artístico – musical – cultural, usted ha notado que se produce una diferencia negativa entre hombres y mujeres.</a:t>
            </a:r>
          </a:p>
        </p:txBody>
      </p:sp>
    </p:spTree>
    <p:extLst>
      <p:ext uri="{BB962C8B-B14F-4D97-AF65-F5344CB8AC3E}">
        <p14:creationId xmlns:p14="http://schemas.microsoft.com/office/powerpoint/2010/main" val="5912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1053852" y="1423624"/>
            <a:ext cx="904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atin typeface="Palatino Linotype" panose="02040502050505030304" pitchFamily="18" charset="0"/>
              </a:rPr>
              <a:t>Importante</a:t>
            </a:r>
            <a:endParaRPr lang="es-ES_tradnl" sz="3200" b="1" i="1" dirty="0">
              <a:latin typeface="Palatino Linotype" panose="0204050205050503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41F9E-9062-A746-94BE-22B7D159C620}"/>
              </a:ext>
            </a:extLst>
          </p:cNvPr>
          <p:cNvSpPr txBox="1"/>
          <p:nvPr/>
        </p:nvSpPr>
        <p:spPr>
          <a:xfrm>
            <a:off x="1269876" y="2947595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ES_tradnl" sz="2800" dirty="0">
                <a:latin typeface="Palatino Linotype" panose="02040502050505030304" pitchFamily="18" charset="0"/>
              </a:rPr>
              <a:t>Las diferencias de sexo y de género </a:t>
            </a:r>
            <a:r>
              <a:rPr lang="es-ES_tradnl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 son negativas</a:t>
            </a:r>
            <a:r>
              <a:rPr lang="es-ES_tradnl" sz="2800" dirty="0">
                <a:latin typeface="Palatino Linotype" panose="02040502050505030304" pitchFamily="18" charset="0"/>
              </a:rPr>
              <a:t>, “a condición” de que no conlleven una </a:t>
            </a:r>
            <a:r>
              <a:rPr lang="es-ES_tradnl" sz="2800" i="1" dirty="0">
                <a:latin typeface="Palatino Linotype" panose="02040502050505030304" pitchFamily="18" charset="0"/>
              </a:rPr>
              <a:t>asimetría</a:t>
            </a:r>
            <a:r>
              <a:rPr lang="es-ES_tradnl" sz="2800" dirty="0">
                <a:latin typeface="Palatino Linotype" panose="02040502050505030304" pitchFamily="18" charset="0"/>
              </a:rPr>
              <a:t> de poder. </a:t>
            </a:r>
          </a:p>
        </p:txBody>
      </p:sp>
    </p:spTree>
    <p:extLst>
      <p:ext uri="{BB962C8B-B14F-4D97-AF65-F5344CB8AC3E}">
        <p14:creationId xmlns:p14="http://schemas.microsoft.com/office/powerpoint/2010/main" val="412262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8A4450-D171-E04F-A618-D9F76A62C333}"/>
              </a:ext>
            </a:extLst>
          </p:cNvPr>
          <p:cNvSpPr txBox="1"/>
          <p:nvPr/>
        </p:nvSpPr>
        <p:spPr>
          <a:xfrm>
            <a:off x="2277988" y="135449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Breve historia del feminismo</a:t>
            </a:r>
            <a:endParaRPr lang="es-ES_tradnl" sz="3200" b="1" dirty="0">
              <a:latin typeface="Palatino Linotype" panose="02040502050505030304" pitchFamily="18" charset="0"/>
            </a:endParaRPr>
          </a:p>
        </p:txBody>
      </p:sp>
      <p:pic>
        <p:nvPicPr>
          <p:cNvPr id="6" name="Picture 2" descr="ilustraciones, imágenes clip art, dibujos animados e iconos de stock de adam &amp; eve comer fruto prohibido - adan y eva">
            <a:extLst>
              <a:ext uri="{FF2B5EF4-FFF2-40B4-BE49-F238E27FC236}">
                <a16:creationId xmlns:a16="http://schemas.microsoft.com/office/drawing/2014/main" id="{86780BBE-2D9A-A74D-B840-A01CB3DD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72" y="1965697"/>
            <a:ext cx="7508836" cy="44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69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547D0ED6-3BCF-2715-A69B-131691159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mbre Que Golpea a La Mujer Imagen de archivo - Imagen de color, pelea:  53415797">
            <a:extLst>
              <a:ext uri="{FF2B5EF4-FFF2-40B4-BE49-F238E27FC236}">
                <a16:creationId xmlns:a16="http://schemas.microsoft.com/office/drawing/2014/main" id="{59098BC6-F864-1940-8F76-6C26B76184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87" y="2060848"/>
            <a:ext cx="7886699" cy="42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865E091-A235-7A4E-B2AA-2DDC0EA6861C}"/>
              </a:ext>
            </a:extLst>
          </p:cNvPr>
          <p:cNvSpPr txBox="1"/>
          <p:nvPr/>
        </p:nvSpPr>
        <p:spPr>
          <a:xfrm>
            <a:off x="3430116" y="1352625"/>
            <a:ext cx="3801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Asimetría de Poder</a:t>
            </a:r>
          </a:p>
        </p:txBody>
      </p:sp>
    </p:spTree>
    <p:extLst>
      <p:ext uri="{BB962C8B-B14F-4D97-AF65-F5344CB8AC3E}">
        <p14:creationId xmlns:p14="http://schemas.microsoft.com/office/powerpoint/2010/main" val="8098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1053852" y="1423624"/>
            <a:ext cx="9048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La valoración asimétrica de roles puede producir: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41F9E-9062-A746-94BE-22B7D159C620}"/>
              </a:ext>
            </a:extLst>
          </p:cNvPr>
          <p:cNvSpPr txBox="1"/>
          <p:nvPr/>
        </p:nvSpPr>
        <p:spPr>
          <a:xfrm>
            <a:off x="1269876" y="2947595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ES_tradnl" sz="2400" dirty="0">
                <a:latin typeface="Palatino Linotype" panose="02040502050505030304" pitchFamily="18" charset="0"/>
              </a:rPr>
              <a:t>1) La subordinación de unos “géneros” por </a:t>
            </a:r>
            <a:r>
              <a:rPr lang="es-ES_tradnl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ENCIMA</a:t>
            </a:r>
            <a:r>
              <a:rPr lang="es-ES_tradnl" sz="2400" dirty="0">
                <a:latin typeface="Palatino Linotype" panose="02040502050505030304" pitchFamily="18" charset="0"/>
              </a:rPr>
              <a:t> de “otros” géneros. </a:t>
            </a:r>
          </a:p>
          <a:p>
            <a:pPr algn="just"/>
            <a:endParaRPr lang="es-ES_tradnl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es-ES_tradnl" sz="2400" dirty="0">
                <a:latin typeface="Palatino Linotype" panose="02040502050505030304" pitchFamily="18" charset="0"/>
              </a:rPr>
              <a:t>2) Llevarnos a pensar que las asimetrías de poder </a:t>
            </a:r>
            <a:r>
              <a:rPr lang="es-ES_tradnl" sz="2400" i="1" dirty="0">
                <a:latin typeface="Palatino Linotype" panose="02040502050505030304" pitchFamily="18" charset="0"/>
              </a:rPr>
              <a:t>no son construidas</a:t>
            </a:r>
            <a:r>
              <a:rPr lang="es-ES_tradnl" sz="2400" dirty="0">
                <a:latin typeface="Palatino Linotype" panose="02040502050505030304" pitchFamily="18" charset="0"/>
              </a:rPr>
              <a:t>, sino que son “naturales” – por lo tanto, </a:t>
            </a:r>
            <a:r>
              <a:rPr lang="es-ES_tradnl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exigimos</a:t>
            </a:r>
            <a:r>
              <a:rPr lang="es-ES_tradnl" sz="2400" dirty="0">
                <a:latin typeface="Palatino Linotype" panose="02040502050505030304" pitchFamily="18" charset="0"/>
              </a:rPr>
              <a:t> a esas personas que </a:t>
            </a:r>
            <a:r>
              <a:rPr lang="es-ES_tradnl" sz="2400" b="1" i="1" dirty="0">
                <a:latin typeface="Palatino Linotype" panose="02040502050505030304" pitchFamily="18" charset="0"/>
              </a:rPr>
              <a:t>cumplan</a:t>
            </a:r>
            <a:r>
              <a:rPr lang="es-ES_tradnl" sz="2400" dirty="0">
                <a:latin typeface="Palatino Linotype" panose="02040502050505030304" pitchFamily="18" charset="0"/>
              </a:rPr>
              <a:t> con ciertos roles como si el otro </a:t>
            </a:r>
            <a:r>
              <a:rPr lang="es-ES_tradnl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</a:t>
            </a:r>
            <a:r>
              <a:rPr lang="es-ES_tradnl" sz="2400" dirty="0">
                <a:latin typeface="Palatino Linotype" panose="02040502050505030304" pitchFamily="18" charset="0"/>
              </a:rPr>
              <a:t> pudiera hacerlo. </a:t>
            </a:r>
          </a:p>
          <a:p>
            <a:pPr marL="0" indent="0" algn="just">
              <a:buNone/>
            </a:pPr>
            <a:endParaRPr lang="es-ES_tradnl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8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1053852" y="1423624"/>
            <a:ext cx="904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Surge el desequilibrio de poder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41F9E-9062-A746-94BE-22B7D159C620}"/>
              </a:ext>
            </a:extLst>
          </p:cNvPr>
          <p:cNvSpPr txBox="1"/>
          <p:nvPr/>
        </p:nvSpPr>
        <p:spPr>
          <a:xfrm>
            <a:off x="1269876" y="2947595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Palatino Linotype" panose="02040502050505030304" pitchFamily="18" charset="0"/>
              </a:rPr>
              <a:t>En la familia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4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Palatino Linotype" panose="02040502050505030304" pitchFamily="18" charset="0"/>
              </a:rPr>
              <a:t>En el trabajo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4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Palatino Linotype" panose="02040502050505030304" pitchFamily="18" charset="0"/>
              </a:rPr>
              <a:t>En la escuela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400" dirty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Palatino Linotype" panose="02040502050505030304" pitchFamily="18" charset="0"/>
              </a:rPr>
              <a:t>En la vida cotidiana</a:t>
            </a:r>
            <a:endParaRPr lang="es-ES_tradnl" sz="2800" dirty="0">
              <a:latin typeface="Palatino Linotype" panose="020405020505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EC63386-E97A-C549-8743-2FA7897D8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460" y="2337583"/>
            <a:ext cx="4639089" cy="358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1238167"/>
            <a:ext cx="904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El enfoque o perspectiva de género: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41F9E-9062-A746-94BE-22B7D159C620}"/>
              </a:ext>
            </a:extLst>
          </p:cNvPr>
          <p:cNvSpPr txBox="1"/>
          <p:nvPr/>
        </p:nvSpPr>
        <p:spPr>
          <a:xfrm>
            <a:off x="1053852" y="2032134"/>
            <a:ext cx="87129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ES_tradnl" sz="2800" dirty="0">
                <a:latin typeface="Palatino Linotype" panose="02040502050505030304" pitchFamily="18" charset="0"/>
              </a:rPr>
              <a:t>1º: Permite </a:t>
            </a:r>
            <a:r>
              <a:rPr lang="es-ES_tradnl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“visibilizar” </a:t>
            </a:r>
            <a:r>
              <a:rPr lang="es-ES_tradnl" sz="2800" dirty="0">
                <a:latin typeface="Palatino Linotype" panose="02040502050505030304" pitchFamily="18" charset="0"/>
              </a:rPr>
              <a:t>que las desigualdades de género que se producen entre hombres y mujeres son el RESULTADO de </a:t>
            </a:r>
            <a:r>
              <a:rPr lang="es-ES_tradnl" sz="2800" b="1" dirty="0">
                <a:latin typeface="Palatino Linotype" panose="02040502050505030304" pitchFamily="18" charset="0"/>
              </a:rPr>
              <a:t>patrones culturales</a:t>
            </a:r>
            <a:r>
              <a:rPr lang="es-ES_tradnl" sz="2800" dirty="0">
                <a:latin typeface="Palatino Linotype" panose="02040502050505030304" pitchFamily="18" charset="0"/>
              </a:rPr>
              <a:t>. </a:t>
            </a:r>
          </a:p>
          <a:p>
            <a:pPr algn="just"/>
            <a:endParaRPr lang="es-ES_tradnl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ES_tradnl" sz="2800" dirty="0">
              <a:latin typeface="Palatino Linotype" panose="020405020505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3F530CC-4AF1-E343-B7CB-11EA03F50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52" y="3553049"/>
            <a:ext cx="864095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1238167"/>
            <a:ext cx="904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El enfoque o perspectiva de género: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41F9E-9062-A746-94BE-22B7D159C620}"/>
              </a:ext>
            </a:extLst>
          </p:cNvPr>
          <p:cNvSpPr txBox="1"/>
          <p:nvPr/>
        </p:nvSpPr>
        <p:spPr>
          <a:xfrm>
            <a:off x="1053852" y="2032134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ES_tradnl" sz="2800" dirty="0">
                <a:latin typeface="Palatino Linotype" panose="02040502050505030304" pitchFamily="18" charset="0"/>
              </a:rPr>
              <a:t>2º Permite </a:t>
            </a:r>
            <a:r>
              <a:rPr lang="es-ES_tradnl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identificar</a:t>
            </a:r>
            <a:r>
              <a:rPr lang="es-ES_tradnl" sz="2800" dirty="0">
                <a:latin typeface="Palatino Linotype" panose="02040502050505030304" pitchFamily="18" charset="0"/>
              </a:rPr>
              <a:t> los </a:t>
            </a:r>
            <a:r>
              <a:rPr lang="es-ES_tradnl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estereotipos de género </a:t>
            </a:r>
            <a:r>
              <a:rPr lang="es-ES_tradnl" sz="2800" dirty="0">
                <a:latin typeface="Palatino Linotype" panose="02040502050505030304" pitchFamily="18" charset="0"/>
              </a:rPr>
              <a:t>y reconocer las desigualdades basadas en esos estereotipos. </a:t>
            </a:r>
          </a:p>
          <a:p>
            <a:pPr marL="0" indent="0" algn="just">
              <a:buNone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algn="just"/>
            <a:endParaRPr lang="es-ES_tradnl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ES_tradnl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CB34968-BDF0-4749-96AC-63D16941B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876" y="3420864"/>
            <a:ext cx="3588026" cy="2792896"/>
          </a:xfrm>
          <a:prstGeom prst="rect">
            <a:avLst/>
          </a:prstGeom>
        </p:spPr>
      </p:pic>
      <p:pic>
        <p:nvPicPr>
          <p:cNvPr id="12" name="Picture 2" descr="1,592 vectores de stock y arte vectorial de Mujeres y hombres estereotipos  | Shutterstock">
            <a:extLst>
              <a:ext uri="{FF2B5EF4-FFF2-40B4-BE49-F238E27FC236}">
                <a16:creationId xmlns:a16="http://schemas.microsoft.com/office/drawing/2014/main" id="{1EF1BB79-603E-5341-A8FA-EEC9FED93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50" y="3429000"/>
            <a:ext cx="3588026" cy="279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dondear rectángulo de una esquina 5">
            <a:extLst>
              <a:ext uri="{FF2B5EF4-FFF2-40B4-BE49-F238E27FC236}">
                <a16:creationId xmlns:a16="http://schemas.microsoft.com/office/drawing/2014/main" id="{E696D717-F500-DC4E-92B3-F5DD3448BABE}"/>
              </a:ext>
            </a:extLst>
          </p:cNvPr>
          <p:cNvSpPr/>
          <p:nvPr/>
        </p:nvSpPr>
        <p:spPr>
          <a:xfrm>
            <a:off x="1385644" y="6033740"/>
            <a:ext cx="3356489" cy="360040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dondear rectángulo de una esquina 12">
            <a:extLst>
              <a:ext uri="{FF2B5EF4-FFF2-40B4-BE49-F238E27FC236}">
                <a16:creationId xmlns:a16="http://schemas.microsoft.com/office/drawing/2014/main" id="{486FFB11-BFDA-7F48-86D5-7AC383EC25B6}"/>
              </a:ext>
            </a:extLst>
          </p:cNvPr>
          <p:cNvSpPr/>
          <p:nvPr/>
        </p:nvSpPr>
        <p:spPr>
          <a:xfrm>
            <a:off x="6375395" y="6041877"/>
            <a:ext cx="3356489" cy="360040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823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1238167"/>
            <a:ext cx="904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El mundo cambió… (Antes)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41F9E-9062-A746-94BE-22B7D159C620}"/>
              </a:ext>
            </a:extLst>
          </p:cNvPr>
          <p:cNvSpPr txBox="1"/>
          <p:nvPr/>
        </p:nvSpPr>
        <p:spPr>
          <a:xfrm>
            <a:off x="1053852" y="2423574"/>
            <a:ext cx="8712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_tradnl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ES_tradnl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2" descr="242.000+ Persona Pensando Ilustraciones de Stock, gráficos ...">
            <a:extLst>
              <a:ext uri="{FF2B5EF4-FFF2-40B4-BE49-F238E27FC236}">
                <a16:creationId xmlns:a16="http://schemas.microsoft.com/office/drawing/2014/main" id="{1AC241CF-FD16-974F-8F70-A9818A1B1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6" y="3399987"/>
            <a:ext cx="4069618" cy="316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DE23735-3AE2-A14A-8C45-0C4131745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130" y="2315384"/>
            <a:ext cx="4360794" cy="34702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BC07787-CA07-1041-96A3-6445FEC6A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14" y="3189865"/>
            <a:ext cx="7380921" cy="254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B02A633-57B2-2E43-9033-DE0AB3E25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1988840"/>
            <a:ext cx="880048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1238167"/>
            <a:ext cx="904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Lo impensable, ocurrió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41F9E-9062-A746-94BE-22B7D159C620}"/>
              </a:ext>
            </a:extLst>
          </p:cNvPr>
          <p:cNvSpPr txBox="1"/>
          <p:nvPr/>
        </p:nvSpPr>
        <p:spPr>
          <a:xfrm>
            <a:off x="-4764792" y="3086900"/>
            <a:ext cx="187372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_tradnl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ES_tradnl" sz="2800" dirty="0">
              <a:latin typeface="Palatino Linotype" panose="02040502050505030304" pitchFamily="18" charset="0"/>
            </a:endParaRPr>
          </a:p>
        </p:txBody>
      </p:sp>
      <p:pic>
        <p:nvPicPr>
          <p:cNvPr id="3078" name="Picture 6" descr="CRYPTA : La tornade death metal venue du Brésil - Metal Obs' Magazine">
            <a:extLst>
              <a:ext uri="{FF2B5EF4-FFF2-40B4-BE49-F238E27FC236}">
                <a16:creationId xmlns:a16="http://schemas.microsoft.com/office/drawing/2014/main" id="{DD2B1A77-7792-D246-900C-3B0F2AF9A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1" y="2132856"/>
            <a:ext cx="872351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5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1238167"/>
            <a:ext cx="9048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En Chile, ¿contamos con alguna ley con enfoque de género?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41F9E-9062-A746-94BE-22B7D159C620}"/>
              </a:ext>
            </a:extLst>
          </p:cNvPr>
          <p:cNvSpPr txBox="1"/>
          <p:nvPr/>
        </p:nvSpPr>
        <p:spPr>
          <a:xfrm>
            <a:off x="1053852" y="2423574"/>
            <a:ext cx="8712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_tradnl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ES_tradnl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2" descr="242.000+ Persona Pensando Ilustraciones de Stock, gráficos ...">
            <a:extLst>
              <a:ext uri="{FF2B5EF4-FFF2-40B4-BE49-F238E27FC236}">
                <a16:creationId xmlns:a16="http://schemas.microsoft.com/office/drawing/2014/main" id="{1AC241CF-FD16-974F-8F70-A9818A1B1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12" y="2466536"/>
            <a:ext cx="3809173" cy="379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DE23735-3AE2-A14A-8C45-0C4131745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130" y="2315384"/>
            <a:ext cx="4360794" cy="347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6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1238167"/>
            <a:ext cx="904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Ley 21.643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41F9E-9062-A746-94BE-22B7D159C620}"/>
              </a:ext>
            </a:extLst>
          </p:cNvPr>
          <p:cNvSpPr txBox="1"/>
          <p:nvPr/>
        </p:nvSpPr>
        <p:spPr>
          <a:xfrm>
            <a:off x="1053852" y="2032134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>
                <a:latin typeface="Palatino Linotype" panose="02040502050505030304" pitchFamily="18" charset="0"/>
              </a:rPr>
              <a:t>Conocida como “</a:t>
            </a:r>
            <a:r>
              <a:rPr lang="es-ES_tradnl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Ley Karin</a:t>
            </a:r>
            <a:r>
              <a:rPr lang="es-ES_tradnl" sz="2800" dirty="0">
                <a:latin typeface="Palatino Linotype" panose="02040502050505030304" pitchFamily="18" charset="0"/>
              </a:rPr>
              <a:t>” – en honor a la TENS Karin Salgado, quien se suicidó producto del acoso que sufrió en su lugar de trabajo. </a:t>
            </a:r>
          </a:p>
          <a:p>
            <a:pPr algn="just"/>
            <a:endParaRPr lang="es-ES_tradnl" sz="2800" dirty="0">
              <a:latin typeface="Palatino Linotype" panose="02040502050505030304" pitchFamily="18" charset="0"/>
            </a:endParaRPr>
          </a:p>
          <a:p>
            <a:pPr algn="just"/>
            <a:r>
              <a:rPr lang="es-ES_tradnl" sz="2800" dirty="0">
                <a:latin typeface="Palatino Linotype" panose="02040502050505030304" pitchFamily="18" charset="0"/>
              </a:rPr>
              <a:t>Esta ley, que comenzó a regir el 1 de agosto de 2024, modifica el Código del Trabajo en materia de prevención, investigación y sanción del acoso y la violencia sexual en el ámbito laboral. </a:t>
            </a:r>
          </a:p>
        </p:txBody>
      </p:sp>
    </p:spTree>
    <p:extLst>
      <p:ext uri="{BB962C8B-B14F-4D97-AF65-F5344CB8AC3E}">
        <p14:creationId xmlns:p14="http://schemas.microsoft.com/office/powerpoint/2010/main" val="19184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41F9E-9062-A746-94BE-22B7D159C620}"/>
              </a:ext>
            </a:extLst>
          </p:cNvPr>
          <p:cNvSpPr txBox="1"/>
          <p:nvPr/>
        </p:nvSpPr>
        <p:spPr>
          <a:xfrm>
            <a:off x="1053852" y="280035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_tradnl" sz="3200" b="1" i="1" dirty="0">
                <a:latin typeface="Palatino Linotype" panose="02040502050505030304" pitchFamily="18" charset="0"/>
              </a:rPr>
              <a:t>La Ley Karin, ¿sólo protege a las mujeres?</a:t>
            </a:r>
          </a:p>
        </p:txBody>
      </p:sp>
    </p:spTree>
    <p:extLst>
      <p:ext uri="{BB962C8B-B14F-4D97-AF65-F5344CB8AC3E}">
        <p14:creationId xmlns:p14="http://schemas.microsoft.com/office/powerpoint/2010/main" val="383016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8A4450-D171-E04F-A618-D9F76A62C333}"/>
              </a:ext>
            </a:extLst>
          </p:cNvPr>
          <p:cNvSpPr txBox="1"/>
          <p:nvPr/>
        </p:nvSpPr>
        <p:spPr>
          <a:xfrm>
            <a:off x="1773932" y="104838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Glosario</a:t>
            </a:r>
            <a:endParaRPr lang="es-ES_tradnl" sz="3200" b="1" dirty="0">
              <a:latin typeface="Palatino Linotype" panose="0204050205050503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DDB9E2-D8ED-E946-97AF-F148C61196AB}"/>
              </a:ext>
            </a:extLst>
          </p:cNvPr>
          <p:cNvSpPr txBox="1"/>
          <p:nvPr/>
        </p:nvSpPr>
        <p:spPr>
          <a:xfrm>
            <a:off x="1533300" y="1844824"/>
            <a:ext cx="8337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Sexo: </a:t>
            </a:r>
            <a:r>
              <a:rPr lang="es-ES_tradnl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</a:t>
            </a:r>
            <a:r>
              <a:rPr lang="es-ES_tradnl" sz="2400" b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biológicas</a:t>
            </a:r>
            <a:r>
              <a:rPr lang="es-ES_tradnl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distintivas de los animales, plantas y personas. </a:t>
            </a:r>
          </a:p>
          <a:p>
            <a:pPr algn="just"/>
            <a:endParaRPr lang="es-ES_tradnl" sz="24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ES_tradnl" sz="24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Género: </a:t>
            </a:r>
            <a:r>
              <a:rPr lang="es-ES_tradnl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Construcción </a:t>
            </a:r>
            <a:r>
              <a:rPr lang="es-ES_tradnl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es-ES_tradnl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_tradnl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cultural</a:t>
            </a:r>
            <a:r>
              <a:rPr lang="es-ES_tradnl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s-ES_tradnl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histórica</a:t>
            </a:r>
            <a:r>
              <a:rPr lang="es-ES_tradnl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asigna ciertas características y roles a grupos de individuos con referencia a su sexo.</a:t>
            </a:r>
          </a:p>
          <a:p>
            <a:pPr algn="just"/>
            <a:endParaRPr lang="es-ES_tradnl" sz="24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ES_tradnl" sz="24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Prejuicios:</a:t>
            </a:r>
            <a:r>
              <a:rPr lang="es-ES_tradnl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S_tradnl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onceptos </a:t>
            </a:r>
            <a:r>
              <a:rPr lang="es-ES_tradnl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preconcebidos</a:t>
            </a:r>
            <a:r>
              <a:rPr lang="es-ES_tradnl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no tienen sustento en la realidad. Son impresiones que operan por “generalización” (Todos los ..., ningún X es ..., etc.) </a:t>
            </a:r>
            <a:endParaRPr lang="es-CL" sz="24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ES_tradnl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1238167"/>
            <a:ext cx="904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NO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41F9E-9062-A746-94BE-22B7D159C620}"/>
              </a:ext>
            </a:extLst>
          </p:cNvPr>
          <p:cNvSpPr txBox="1"/>
          <p:nvPr/>
        </p:nvSpPr>
        <p:spPr>
          <a:xfrm>
            <a:off x="1053852" y="2032134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Esta ley protege a todas las personas, </a:t>
            </a:r>
            <a:r>
              <a:rPr lang="es-ES_tradnl" sz="28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INDEPENDIENTE</a:t>
            </a:r>
            <a:r>
              <a:rPr lang="es-ES_tradnl" sz="2800" dirty="0">
                <a:latin typeface="Palatino Linotype" panose="02040502050505030304" pitchFamily="18" charset="0"/>
              </a:rPr>
              <a:t> de su género.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Protege a mujeres, hombres y personas pertenecientes a la diversidad sexo-genérica.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Protege a trabajadoras y trabajadores con contrato a </a:t>
            </a:r>
            <a:r>
              <a:rPr lang="es-ES_tradnl" sz="2800" u="sng" dirty="0">
                <a:latin typeface="Palatino Linotype" panose="02040502050505030304" pitchFamily="18" charset="0"/>
              </a:rPr>
              <a:t>plazo fijo</a:t>
            </a:r>
            <a:r>
              <a:rPr lang="es-ES_tradnl" sz="2800" dirty="0">
                <a:latin typeface="Palatino Linotype" panose="02040502050505030304" pitchFamily="18" charset="0"/>
              </a:rPr>
              <a:t>, </a:t>
            </a:r>
            <a:r>
              <a:rPr lang="es-ES_tradnl" sz="2800" u="sng" dirty="0">
                <a:latin typeface="Palatino Linotype" panose="02040502050505030304" pitchFamily="18" charset="0"/>
              </a:rPr>
              <a:t>indefinido</a:t>
            </a:r>
            <a:r>
              <a:rPr lang="es-ES_tradnl" sz="2800" dirty="0">
                <a:latin typeface="Palatino Linotype" panose="02040502050505030304" pitchFamily="18" charset="0"/>
              </a:rPr>
              <a:t>, por </a:t>
            </a:r>
            <a:r>
              <a:rPr lang="es-ES_tradnl" sz="2800" u="sng" dirty="0">
                <a:latin typeface="Palatino Linotype" panose="02040502050505030304" pitchFamily="18" charset="0"/>
              </a:rPr>
              <a:t>obra</a:t>
            </a:r>
            <a:r>
              <a:rPr lang="es-ES_tradnl" sz="2800" dirty="0">
                <a:latin typeface="Palatino Linotype" panose="02040502050505030304" pitchFamily="18" charset="0"/>
              </a:rPr>
              <a:t> o </a:t>
            </a:r>
            <a:r>
              <a:rPr lang="es-ES_tradnl" sz="2800" u="sng" dirty="0">
                <a:latin typeface="Palatino Linotype" panose="02040502050505030304" pitchFamily="18" charset="0"/>
              </a:rPr>
              <a:t>faena</a:t>
            </a:r>
            <a:r>
              <a:rPr lang="es-ES_tradnl" sz="2800" dirty="0">
                <a:latin typeface="Palatino Linotype" panose="02040502050505030304" pitchFamily="18" charset="0"/>
              </a:rPr>
              <a:t> y a los </a:t>
            </a:r>
            <a:r>
              <a:rPr lang="es-ES_tradnl" sz="2800" u="sng" dirty="0">
                <a:latin typeface="Palatino Linotype" panose="02040502050505030304" pitchFamily="18" charset="0"/>
              </a:rPr>
              <a:t>independientes</a:t>
            </a:r>
            <a:r>
              <a:rPr lang="es-ES_tradnl" sz="2800" dirty="0">
                <a:latin typeface="Palatino Linotype" panose="02040502050505030304" pitchFamily="18" charset="0"/>
              </a:rPr>
              <a:t> que presten servicios en forma habitual. </a:t>
            </a:r>
          </a:p>
        </p:txBody>
      </p:sp>
    </p:spTree>
    <p:extLst>
      <p:ext uri="{BB962C8B-B14F-4D97-AF65-F5344CB8AC3E}">
        <p14:creationId xmlns:p14="http://schemas.microsoft.com/office/powerpoint/2010/main" val="26094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1238167"/>
            <a:ext cx="904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Otros aspectos de la Ley Karín…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41F9E-9062-A746-94BE-22B7D159C620}"/>
              </a:ext>
            </a:extLst>
          </p:cNvPr>
          <p:cNvSpPr txBox="1"/>
          <p:nvPr/>
        </p:nvSpPr>
        <p:spPr>
          <a:xfrm>
            <a:off x="1053852" y="2032134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Incluye la violencia ejercida por </a:t>
            </a:r>
            <a:r>
              <a:rPr lang="es-ES_tradnl" sz="2800" i="1" dirty="0">
                <a:latin typeface="Palatino Linotype" panose="02040502050505030304" pitchFamily="18" charset="0"/>
              </a:rPr>
              <a:t>personas ajenas </a:t>
            </a:r>
            <a:r>
              <a:rPr lang="es-ES_tradnl" sz="2800" dirty="0">
                <a:latin typeface="Palatino Linotype" panose="02040502050505030304" pitchFamily="18" charset="0"/>
              </a:rPr>
              <a:t>a la relación laboral (clientes, proveedores o usuarios)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La denuncia puede ponerse en la </a:t>
            </a:r>
            <a:r>
              <a:rPr lang="es-ES_tradnl" sz="2800" b="1" dirty="0">
                <a:latin typeface="Palatino Linotype" panose="02040502050505030304" pitchFamily="18" charset="0"/>
              </a:rPr>
              <a:t>empresa</a:t>
            </a:r>
            <a:r>
              <a:rPr lang="es-ES_tradnl" sz="2800" dirty="0">
                <a:latin typeface="Palatino Linotype" panose="02040502050505030304" pitchFamily="18" charset="0"/>
              </a:rPr>
              <a:t> o en la </a:t>
            </a:r>
            <a:r>
              <a:rPr lang="es-ES_tradnl" sz="2800" b="1" dirty="0">
                <a:latin typeface="Palatino Linotype" panose="02040502050505030304" pitchFamily="18" charset="0"/>
              </a:rPr>
              <a:t>Inspección del Trabajo</a:t>
            </a:r>
            <a:r>
              <a:rPr lang="es-ES_tradnl" sz="2800" dirty="0">
                <a:latin typeface="Palatino Linotype" panose="0204050205050503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Si la denuncia es en la empresa, el empleador debe realizar una investigación interna (plazo de 30 días)</a:t>
            </a:r>
          </a:p>
        </p:txBody>
      </p:sp>
    </p:spTree>
    <p:extLst>
      <p:ext uri="{BB962C8B-B14F-4D97-AF65-F5344CB8AC3E}">
        <p14:creationId xmlns:p14="http://schemas.microsoft.com/office/powerpoint/2010/main" val="6097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1238167"/>
            <a:ext cx="904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Además…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41F9E-9062-A746-94BE-22B7D159C620}"/>
              </a:ext>
            </a:extLst>
          </p:cNvPr>
          <p:cNvSpPr txBox="1"/>
          <p:nvPr/>
        </p:nvSpPr>
        <p:spPr>
          <a:xfrm>
            <a:off x="1053852" y="2032134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El empleador, en un plazo de 3 días, puede remitir los antecedentes a la Inspección del Trabajo.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El empleador </a:t>
            </a:r>
            <a:r>
              <a:rPr lang="es-ES_tradnl" sz="2800" b="1" dirty="0">
                <a:latin typeface="Palatino Linotype" panose="02040502050505030304" pitchFamily="18" charset="0"/>
              </a:rPr>
              <a:t>debe</a:t>
            </a:r>
            <a:r>
              <a:rPr lang="es-ES_tradnl" sz="2800" dirty="0">
                <a:latin typeface="Palatino Linotype" panose="02040502050505030304" pitchFamily="18" charset="0"/>
              </a:rPr>
              <a:t> aplicar sanciones dentro de los </a:t>
            </a:r>
            <a:r>
              <a:rPr lang="es-ES_tradnl" sz="2800" b="1" dirty="0">
                <a:latin typeface="Palatino Linotype" panose="02040502050505030304" pitchFamily="18" charset="0"/>
              </a:rPr>
              <a:t>15 días </a:t>
            </a:r>
            <a:r>
              <a:rPr lang="es-ES_tradnl" sz="2800" u="sng" dirty="0">
                <a:latin typeface="Palatino Linotype" panose="02040502050505030304" pitchFamily="18" charset="0"/>
              </a:rPr>
              <a:t>posteriores a la recepción de la investigación</a:t>
            </a:r>
            <a:r>
              <a:rPr lang="es-ES_tradnl" sz="2800" dirty="0">
                <a:latin typeface="Palatino Linotype" panose="0204050205050503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Si se acredita el acoso (sexual o laboral), la persona acusada </a:t>
            </a:r>
            <a:r>
              <a:rPr lang="es-ES_tradnl" sz="2800" b="1" dirty="0">
                <a:latin typeface="Palatino Linotype" panose="02040502050505030304" pitchFamily="18" charset="0"/>
              </a:rPr>
              <a:t>debe ser desvinculada </a:t>
            </a:r>
            <a:r>
              <a:rPr lang="es-ES_tradnl" sz="2800" dirty="0">
                <a:latin typeface="Palatino Linotype" panose="02040502050505030304" pitchFamily="18" charset="0"/>
              </a:rPr>
              <a:t>del trabajo sin derecho a indemnización.</a:t>
            </a:r>
          </a:p>
        </p:txBody>
      </p:sp>
    </p:spTree>
    <p:extLst>
      <p:ext uri="{BB962C8B-B14F-4D97-AF65-F5344CB8AC3E}">
        <p14:creationId xmlns:p14="http://schemas.microsoft.com/office/powerpoint/2010/main" val="9828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1238167"/>
            <a:ext cx="904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Ley 21.015 de Inclusión Laboral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41F9E-9062-A746-94BE-22B7D159C620}"/>
              </a:ext>
            </a:extLst>
          </p:cNvPr>
          <p:cNvSpPr txBox="1"/>
          <p:nvPr/>
        </p:nvSpPr>
        <p:spPr>
          <a:xfrm>
            <a:off x="1053852" y="2032134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Promueve la inclusión de personas con alguna discapacidad en el ámbito público y privado.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Los organismos públicos y las empresas con 100 o más trabajadores y trabajadoras deberán contratar, al menos, el 1% de personas con alguna discapacidad.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La ley 21.015 entró en vigencia el </a:t>
            </a:r>
            <a:r>
              <a:rPr lang="es-ES_tradnl" sz="2800" b="1" dirty="0">
                <a:latin typeface="Palatino Linotype" panose="02040502050505030304" pitchFamily="18" charset="0"/>
              </a:rPr>
              <a:t>1 de abril </a:t>
            </a:r>
            <a:r>
              <a:rPr lang="es-ES_tradnl" sz="2800" dirty="0">
                <a:latin typeface="Palatino Linotype" panose="02040502050505030304" pitchFamily="18" charset="0"/>
              </a:rPr>
              <a:t>de </a:t>
            </a:r>
            <a:r>
              <a:rPr lang="es-ES_tradnl" sz="2800" b="1" dirty="0">
                <a:latin typeface="Palatino Linotype" panose="02040502050505030304" pitchFamily="18" charset="0"/>
              </a:rPr>
              <a:t>2018</a:t>
            </a:r>
            <a:r>
              <a:rPr lang="es-ES_tradnl" sz="2800" dirty="0">
                <a:latin typeface="Palatino Linotype" panose="0204050205050503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54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1238167"/>
            <a:ext cx="9048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¿Cómo lograr una cultura empresarial con pluralidad e integración?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41F9E-9062-A746-94BE-22B7D159C620}"/>
              </a:ext>
            </a:extLst>
          </p:cNvPr>
          <p:cNvSpPr txBox="1"/>
          <p:nvPr/>
        </p:nvSpPr>
        <p:spPr>
          <a:xfrm>
            <a:off x="1053852" y="2032134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</a:endParaRPr>
          </a:p>
        </p:txBody>
      </p:sp>
      <p:pic>
        <p:nvPicPr>
          <p:cNvPr id="8" name="Marcador de contenido 6">
            <a:extLst>
              <a:ext uri="{FF2B5EF4-FFF2-40B4-BE49-F238E27FC236}">
                <a16:creationId xmlns:a16="http://schemas.microsoft.com/office/drawing/2014/main" id="{ACA4D813-3FF6-574A-B979-ABFC1253B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042" y="2567847"/>
            <a:ext cx="7886700" cy="4068414"/>
          </a:xfrm>
          <a:prstGeom prst="rect">
            <a:avLst/>
          </a:prstGeom>
        </p:spPr>
      </p:pic>
      <p:sp>
        <p:nvSpPr>
          <p:cNvPr id="6" name="Redondear rectángulo de una esquina 5">
            <a:extLst>
              <a:ext uri="{FF2B5EF4-FFF2-40B4-BE49-F238E27FC236}">
                <a16:creationId xmlns:a16="http://schemas.microsoft.com/office/drawing/2014/main" id="{BFD20976-F898-F54C-872D-989E34249BDF}"/>
              </a:ext>
            </a:extLst>
          </p:cNvPr>
          <p:cNvSpPr/>
          <p:nvPr/>
        </p:nvSpPr>
        <p:spPr>
          <a:xfrm>
            <a:off x="2018043" y="6067000"/>
            <a:ext cx="7886700" cy="559933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723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1238167"/>
            <a:ext cx="904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Algunos consejos…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41F9E-9062-A746-94BE-22B7D159C620}"/>
              </a:ext>
            </a:extLst>
          </p:cNvPr>
          <p:cNvSpPr txBox="1"/>
          <p:nvPr/>
        </p:nvSpPr>
        <p:spPr>
          <a:xfrm>
            <a:off x="1053852" y="2032134"/>
            <a:ext cx="8712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s-ES_tradnl" sz="2800" u="sng" dirty="0">
                <a:latin typeface="Palatino Linotype" panose="02040502050505030304" pitchFamily="18" charset="0"/>
              </a:rPr>
              <a:t>Sensibilizar al personal</a:t>
            </a:r>
            <a:r>
              <a:rPr lang="es-ES_tradnl" sz="2800" dirty="0">
                <a:latin typeface="Palatino Linotype" panose="02040502050505030304" pitchFamily="18" charset="0"/>
              </a:rPr>
              <a:t>: Entregando </a:t>
            </a:r>
            <a:r>
              <a:rPr lang="es-ES_tradnl" sz="2800" i="1" dirty="0">
                <a:latin typeface="Palatino Linotype" panose="02040502050505030304" pitchFamily="18" charset="0"/>
              </a:rPr>
              <a:t>información</a:t>
            </a:r>
            <a:r>
              <a:rPr lang="es-ES_tradnl" sz="2800" dirty="0">
                <a:latin typeface="Palatino Linotype" panose="02040502050505030304" pitchFamily="18" charset="0"/>
              </a:rPr>
              <a:t> y fomentando la empatía por el otro.</a:t>
            </a:r>
          </a:p>
          <a:p>
            <a:pPr marL="514350" indent="-514350" algn="just">
              <a:buAutoNum type="arabicPeriod"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514350" indent="-514350" algn="just">
              <a:buAutoNum type="arabicPeriod"/>
            </a:pPr>
            <a:r>
              <a:rPr lang="es-ES_tradnl" sz="2800" u="sng" dirty="0">
                <a:latin typeface="Palatino Linotype" panose="02040502050505030304" pitchFamily="18" charset="0"/>
              </a:rPr>
              <a:t>Realizar ajustes razonables</a:t>
            </a:r>
            <a:r>
              <a:rPr lang="es-ES_tradnl" sz="2800" dirty="0">
                <a:latin typeface="Palatino Linotype" panose="02040502050505030304" pitchFamily="18" charset="0"/>
              </a:rPr>
              <a:t>: Esto es, mejorar la accesibilidad, adaptar los accesos, estacionamientos y baños en caso de ser necesario. </a:t>
            </a:r>
          </a:p>
          <a:p>
            <a:pPr marL="514350" indent="-514350" algn="just">
              <a:buAutoNum type="arabicPeriod"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514350" indent="-514350" algn="just">
              <a:buAutoNum type="arabicPeriod"/>
            </a:pPr>
            <a:r>
              <a:rPr lang="es-ES_tradnl" sz="2800" u="sng" dirty="0">
                <a:latin typeface="Palatino Linotype" panose="02040502050505030304" pitchFamily="18" charset="0"/>
              </a:rPr>
              <a:t>Promover igualdad de oportunidades</a:t>
            </a:r>
            <a:r>
              <a:rPr lang="es-ES_tradnl" sz="2800" dirty="0">
                <a:latin typeface="Palatino Linotype" panose="02040502050505030304" pitchFamily="18" charset="0"/>
              </a:rPr>
              <a:t>: Eliminar la disparidad salarial, iguales oportunidades de promoción, etc. </a:t>
            </a:r>
          </a:p>
          <a:p>
            <a:pPr algn="just"/>
            <a:endParaRPr lang="es-ES_tradnl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>
              <a:latin typeface="Palatino Linotype" panose="02040502050505030304" pitchFamily="18" charset="0"/>
            </a:endParaRPr>
          </a:p>
          <a:p>
            <a:r>
              <a:rPr lang="es-ES_tradnl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1238167"/>
            <a:ext cx="904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Algunos consejos…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841F9E-9062-A746-94BE-22B7D159C620}"/>
              </a:ext>
            </a:extLst>
          </p:cNvPr>
          <p:cNvSpPr txBox="1"/>
          <p:nvPr/>
        </p:nvSpPr>
        <p:spPr>
          <a:xfrm>
            <a:off x="1053852" y="2032134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_tradnl" sz="2800" dirty="0">
              <a:latin typeface="Palatino Linotype" panose="02040502050505030304" pitchFamily="18" charset="0"/>
            </a:endParaRPr>
          </a:p>
          <a:p>
            <a:pPr algn="just"/>
            <a:r>
              <a:rPr lang="es-ES_tradnl" sz="2800" dirty="0">
                <a:latin typeface="Palatino Linotype" panose="02040502050505030304" pitchFamily="18" charset="0"/>
              </a:rPr>
              <a:t>4. </a:t>
            </a:r>
            <a:r>
              <a:rPr lang="es-ES_tradnl" sz="2800" u="sng" dirty="0">
                <a:latin typeface="Palatino Linotype" panose="02040502050505030304" pitchFamily="18" charset="0"/>
              </a:rPr>
              <a:t>Apoyar a grupos minoritarios</a:t>
            </a:r>
            <a:r>
              <a:rPr lang="es-ES_tradnl" sz="2800" dirty="0">
                <a:latin typeface="Palatino Linotype" panose="02040502050505030304" pitchFamily="18" charset="0"/>
              </a:rPr>
              <a:t>: Estos grupos, si bien se encuentran en situación de desventaja, esta NO debe operar como una </a:t>
            </a:r>
            <a:r>
              <a:rPr lang="es-ES_tradnl" sz="2800" b="1" dirty="0">
                <a:latin typeface="Palatino Linotype" panose="02040502050505030304" pitchFamily="18" charset="0"/>
              </a:rPr>
              <a:t>barrera</a:t>
            </a:r>
            <a:r>
              <a:rPr lang="es-ES_tradnl" sz="2800" dirty="0">
                <a:latin typeface="Palatino Linotype" panose="02040502050505030304" pitchFamily="18" charset="0"/>
              </a:rPr>
              <a:t>. </a:t>
            </a:r>
          </a:p>
          <a:p>
            <a:pPr algn="just"/>
            <a:endParaRPr lang="es-ES_tradnl" sz="28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es-ES_tradnl" sz="2800" dirty="0">
                <a:latin typeface="Palatino Linotype" panose="02040502050505030304" pitchFamily="18" charset="0"/>
              </a:rPr>
              <a:t>Se sugiere fomentar la creación de </a:t>
            </a:r>
            <a:r>
              <a:rPr lang="es-ES_tradnl" sz="2800" b="1" dirty="0">
                <a:latin typeface="Palatino Linotype" panose="02040502050505030304" pitchFamily="18" charset="0"/>
              </a:rPr>
              <a:t>Grupos de Afinidad </a:t>
            </a:r>
            <a:r>
              <a:rPr lang="es-ES_tradnl" sz="2800" dirty="0">
                <a:latin typeface="Palatino Linotype" panose="02040502050505030304" pitchFamily="18" charset="0"/>
              </a:rPr>
              <a:t>y</a:t>
            </a:r>
            <a:r>
              <a:rPr lang="es-ES_tradnl" sz="2800" b="1" dirty="0">
                <a:latin typeface="Palatino Linotype" panose="02040502050505030304" pitchFamily="18" charset="0"/>
              </a:rPr>
              <a:t> </a:t>
            </a:r>
            <a:r>
              <a:rPr lang="es-ES_tradnl" sz="2800" dirty="0">
                <a:latin typeface="Palatino Linotype" panose="02040502050505030304" pitchFamily="18" charset="0"/>
              </a:rPr>
              <a:t>establecer</a:t>
            </a:r>
            <a:r>
              <a:rPr lang="es-ES_tradnl" sz="2800" b="1" dirty="0">
                <a:latin typeface="Palatino Linotype" panose="02040502050505030304" pitchFamily="18" charset="0"/>
              </a:rPr>
              <a:t> Programas de Mentoría. </a:t>
            </a:r>
          </a:p>
        </p:txBody>
      </p:sp>
    </p:spTree>
    <p:extLst>
      <p:ext uri="{BB962C8B-B14F-4D97-AF65-F5344CB8AC3E}">
        <p14:creationId xmlns:p14="http://schemas.microsoft.com/office/powerpoint/2010/main" val="282130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49002-FE84-1AB0-6FCE-7A4BCD64C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0038ED59-89FB-6FCD-F900-10A5C3602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2464F716-1A30-324A-87DF-B5344FA6C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7948" y="1556792"/>
            <a:ext cx="7992888" cy="46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es-ES_tradnl" sz="2800" dirty="0">
                <a:latin typeface="Palatino Linotype" panose="02040502050505030304" pitchFamily="18" charset="0"/>
              </a:rPr>
              <a:t>El </a:t>
            </a:r>
            <a:r>
              <a:rPr lang="es-ES_tradnl" sz="2800" b="1" i="1" dirty="0">
                <a:latin typeface="Palatino Linotype" panose="02040502050505030304" pitchFamily="18" charset="0"/>
              </a:rPr>
              <a:t>mentor</a:t>
            </a:r>
            <a:r>
              <a:rPr lang="es-ES_tradnl" sz="2800" dirty="0">
                <a:latin typeface="Palatino Linotype" panose="02040502050505030304" pitchFamily="18" charset="0"/>
              </a:rPr>
              <a:t> es un trabajador experimentado que ofrece orientación a los menos experimentados (</a:t>
            </a:r>
            <a:r>
              <a:rPr lang="es-ES_tradnl" sz="2800" b="1" i="1" dirty="0" err="1">
                <a:latin typeface="Palatino Linotype" panose="02040502050505030304" pitchFamily="18" charset="0"/>
              </a:rPr>
              <a:t>mentee</a:t>
            </a:r>
            <a:r>
              <a:rPr lang="es-ES_tradnl" sz="2800" dirty="0">
                <a:latin typeface="Palatino Linotype" panose="02040502050505030304" pitchFamily="18" charset="0"/>
              </a:rPr>
              <a:t>) </a:t>
            </a:r>
          </a:p>
          <a:p>
            <a:pPr marL="0" indent="0" algn="just">
              <a:buNone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es-ES_tradnl" sz="2800" dirty="0">
                <a:latin typeface="Palatino Linotype" panose="02040502050505030304" pitchFamily="18" charset="0"/>
              </a:rPr>
              <a:t>Estos programas son beneficiosos porque ofrecen al trabajador con alguna discapacidad o perteneciente a una minoría, </a:t>
            </a:r>
            <a:r>
              <a:rPr lang="es-ES_tradnl" sz="2800" b="1" dirty="0">
                <a:latin typeface="Palatino Linotype" panose="02040502050505030304" pitchFamily="18" charset="0"/>
              </a:rPr>
              <a:t>visibilización</a:t>
            </a:r>
            <a:r>
              <a:rPr lang="es-ES_tradnl" sz="2800" dirty="0">
                <a:latin typeface="Palatino Linotype" panose="02040502050505030304" pitchFamily="18" charset="0"/>
              </a:rPr>
              <a:t> y </a:t>
            </a:r>
            <a:r>
              <a:rPr lang="es-ES_tradnl" sz="2800" b="1" dirty="0">
                <a:latin typeface="Palatino Linotype" panose="02040502050505030304" pitchFamily="18" charset="0"/>
              </a:rPr>
              <a:t>consejos</a:t>
            </a:r>
            <a:r>
              <a:rPr lang="es-ES_tradnl" sz="2800" dirty="0">
                <a:latin typeface="Palatino Linotype" panose="02040502050505030304" pitchFamily="18" charset="0"/>
              </a:rPr>
              <a:t> para superar obstáculos y poder desarrollar todo su potencial.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1238167"/>
            <a:ext cx="904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Programas de mentoría</a:t>
            </a:r>
          </a:p>
        </p:txBody>
      </p:sp>
    </p:spTree>
    <p:extLst>
      <p:ext uri="{BB962C8B-B14F-4D97-AF65-F5344CB8AC3E}">
        <p14:creationId xmlns:p14="http://schemas.microsoft.com/office/powerpoint/2010/main" val="257381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B2191D-7F09-CE44-B404-6943F29AFAB4}"/>
              </a:ext>
            </a:extLst>
          </p:cNvPr>
          <p:cNvSpPr txBox="1"/>
          <p:nvPr/>
        </p:nvSpPr>
        <p:spPr>
          <a:xfrm>
            <a:off x="1269876" y="1772816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es-ES_tradnl" sz="2800" dirty="0">
                <a:latin typeface="Palatino Linotype" panose="02040502050505030304" pitchFamily="18" charset="0"/>
              </a:rPr>
              <a:t>Es que el mentor </a:t>
            </a:r>
            <a:r>
              <a:rPr lang="es-ES_tradnl" sz="2800" b="1" dirty="0">
                <a:latin typeface="Palatino Linotype" panose="02040502050505030304" pitchFamily="18" charset="0"/>
              </a:rPr>
              <a:t>pertenezca</a:t>
            </a:r>
            <a:r>
              <a:rPr lang="es-ES_tradnl" sz="2800" dirty="0">
                <a:latin typeface="Palatino Linotype" panose="02040502050505030304" pitchFamily="18" charset="0"/>
              </a:rPr>
              <a:t> a uno de estos grupos para que la afinidad sea mayor. </a:t>
            </a:r>
          </a:p>
          <a:p>
            <a:pPr marL="0" indent="0" algn="just">
              <a:buNone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es-ES_tradnl" sz="2800" dirty="0">
                <a:latin typeface="Palatino Linotype" panose="02040502050505030304" pitchFamily="18" charset="0"/>
              </a:rPr>
              <a:t>Traspasar su experiencia personal y laboral puede tener un efecto más duradero.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F0D64-917B-2841-A155-EFB309FDDD6F}"/>
              </a:ext>
            </a:extLst>
          </p:cNvPr>
          <p:cNvSpPr txBox="1"/>
          <p:nvPr/>
        </p:nvSpPr>
        <p:spPr>
          <a:xfrm>
            <a:off x="921258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596E22-CBCD-4F42-859A-B081E19CE2F0}"/>
              </a:ext>
            </a:extLst>
          </p:cNvPr>
          <p:cNvSpPr txBox="1"/>
          <p:nvPr/>
        </p:nvSpPr>
        <p:spPr>
          <a:xfrm>
            <a:off x="994031" y="1238167"/>
            <a:ext cx="904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i="1" dirty="0">
                <a:latin typeface="Palatino Linotype" panose="02040502050505030304" pitchFamily="18" charset="0"/>
              </a:rPr>
              <a:t>Lo ideal... </a:t>
            </a:r>
          </a:p>
        </p:txBody>
      </p:sp>
    </p:spTree>
    <p:extLst>
      <p:ext uri="{BB962C8B-B14F-4D97-AF65-F5344CB8AC3E}">
        <p14:creationId xmlns:p14="http://schemas.microsoft.com/office/powerpoint/2010/main" val="129944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8A4450-D171-E04F-A618-D9F76A62C333}"/>
              </a:ext>
            </a:extLst>
          </p:cNvPr>
          <p:cNvSpPr txBox="1"/>
          <p:nvPr/>
        </p:nvSpPr>
        <p:spPr>
          <a:xfrm>
            <a:off x="2277988" y="135449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Desde tiempos inmemoriales…</a:t>
            </a:r>
            <a:endParaRPr lang="es-ES_tradnl" sz="3200" b="1" dirty="0">
              <a:latin typeface="Palatino Linotype" panose="0204050205050503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DDB9E2-D8ED-E946-97AF-F148C61196AB}"/>
              </a:ext>
            </a:extLst>
          </p:cNvPr>
          <p:cNvSpPr txBox="1"/>
          <p:nvPr/>
        </p:nvSpPr>
        <p:spPr>
          <a:xfrm>
            <a:off x="1501412" y="2348880"/>
            <a:ext cx="8337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>
                <a:latin typeface="Palatino Linotype" panose="02040502050505030304" pitchFamily="18" charset="0"/>
              </a:rPr>
              <a:t>Se ha insistido en que el hombre es “</a:t>
            </a:r>
            <a:r>
              <a:rPr lang="es-ES_tradnl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fuerte</a:t>
            </a:r>
            <a:r>
              <a:rPr lang="es-ES_tradnl" sz="2800" dirty="0">
                <a:latin typeface="Palatino Linotype" panose="02040502050505030304" pitchFamily="18" charset="0"/>
              </a:rPr>
              <a:t>” y la mujer “</a:t>
            </a:r>
            <a:r>
              <a:rPr lang="es-ES_tradnl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débil</a:t>
            </a:r>
            <a:r>
              <a:rPr lang="es-ES_tradnl" sz="2800" dirty="0">
                <a:latin typeface="Palatino Linotype" panose="02040502050505030304" pitchFamily="18" charset="0"/>
              </a:rPr>
              <a:t>”.</a:t>
            </a:r>
          </a:p>
          <a:p>
            <a:pPr algn="just"/>
            <a:endParaRPr lang="es-ES_tradnl" sz="2800" dirty="0">
              <a:latin typeface="Palatino Linotype" panose="02040502050505030304" pitchFamily="18" charset="0"/>
            </a:endParaRPr>
          </a:p>
          <a:p>
            <a:pPr algn="just"/>
            <a:r>
              <a:rPr lang="es-ES_tradnl" sz="2800" dirty="0">
                <a:latin typeface="Palatino Linotype" panose="02040502050505030304" pitchFamily="18" charset="0"/>
              </a:rPr>
              <a:t>El hombre, basándose en la superioridad física, se ha hecho pasar por más inteligente que la mujer. </a:t>
            </a:r>
          </a:p>
          <a:p>
            <a:pPr algn="just"/>
            <a:endParaRPr lang="es-ES_tradnl" sz="2800" dirty="0">
              <a:latin typeface="Palatino Linotype" panose="02040502050505030304" pitchFamily="18" charset="0"/>
            </a:endParaRPr>
          </a:p>
          <a:p>
            <a:pPr algn="just"/>
            <a:r>
              <a:rPr lang="es-ES_tradnl" sz="2800" dirty="0">
                <a:latin typeface="Palatino Linotype" panose="02040502050505030304" pitchFamily="18" charset="0"/>
              </a:rPr>
              <a:t>La historia ha sido escrita por hombres: políticos, líderes, científicos… </a:t>
            </a:r>
          </a:p>
        </p:txBody>
      </p:sp>
    </p:spTree>
    <p:extLst>
      <p:ext uri="{BB962C8B-B14F-4D97-AF65-F5344CB8AC3E}">
        <p14:creationId xmlns:p14="http://schemas.microsoft.com/office/powerpoint/2010/main" val="6136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CE615-C528-F0C8-376F-9ABDA8588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223FAFD2-C76B-2E3C-3EB7-5F39B17C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188640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A1DB842-1BA2-994B-82C2-21857677ABAA}"/>
              </a:ext>
            </a:extLst>
          </p:cNvPr>
          <p:cNvSpPr txBox="1"/>
          <p:nvPr/>
        </p:nvSpPr>
        <p:spPr>
          <a:xfrm>
            <a:off x="2854052" y="3205779"/>
            <a:ext cx="590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latin typeface="Palatino Linotype" panose="02040502050505030304" pitchFamily="18" charset="0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3297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F3470-AFE0-B4CE-646B-3ACBF15EC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0CA01E1-0BE4-3C0A-60FE-F28C0CE7A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" y="0"/>
            <a:ext cx="12188825" cy="68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CE615-C528-F0C8-376F-9ABDA8588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223FAFD2-C76B-2E3C-3EB7-5F39B17C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188640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24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CE615-C528-F0C8-376F-9ABDA8588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223FAFD2-C76B-2E3C-3EB7-5F39B17C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188640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82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8A4450-D171-E04F-A618-D9F76A62C333}"/>
              </a:ext>
            </a:extLst>
          </p:cNvPr>
          <p:cNvSpPr txBox="1"/>
          <p:nvPr/>
        </p:nvSpPr>
        <p:spPr>
          <a:xfrm>
            <a:off x="2277988" y="135449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Breve historia del feminismo</a:t>
            </a:r>
            <a:endParaRPr lang="es-ES_tradnl" sz="3200" b="1" dirty="0">
              <a:latin typeface="Palatino Linotype" panose="0204050205050503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DDB9E2-D8ED-E946-97AF-F148C61196AB}"/>
              </a:ext>
            </a:extLst>
          </p:cNvPr>
          <p:cNvSpPr txBox="1"/>
          <p:nvPr/>
        </p:nvSpPr>
        <p:spPr>
          <a:xfrm>
            <a:off x="1501412" y="2348880"/>
            <a:ext cx="8337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ES_tradnl" sz="2800" dirty="0">
                <a:latin typeface="Palatino Linotype" panose="02040502050505030304" pitchFamily="18" charset="0"/>
              </a:rPr>
              <a:t>El feminismo </a:t>
            </a:r>
            <a:r>
              <a:rPr lang="es-ES_tradnl" sz="2800" dirty="0">
                <a:solidFill>
                  <a:srgbClr val="FF0000"/>
                </a:solidFill>
                <a:latin typeface="Palatino Linotype" panose="02040502050505030304" pitchFamily="18" charset="0"/>
              </a:rPr>
              <a:t>NO</a:t>
            </a:r>
            <a:r>
              <a:rPr lang="es-ES_tradnl" sz="2800" dirty="0">
                <a:latin typeface="Palatino Linotype" panose="02040502050505030304" pitchFamily="18" charset="0"/>
              </a:rPr>
              <a:t> ha sido un movimiento homogéneo, sus avances han sido “graduales” – con altos y bajos, avances y retrocesos. </a:t>
            </a:r>
          </a:p>
          <a:p>
            <a:pPr marL="0" indent="0" algn="just">
              <a:buNone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ES_tradnl" sz="2800" dirty="0">
              <a:latin typeface="Palatino Linotype" panose="02040502050505030304" pitchFamily="18" charset="0"/>
            </a:endParaRPr>
          </a:p>
        </p:txBody>
      </p:sp>
      <p:pic>
        <p:nvPicPr>
          <p:cNvPr id="6" name="Picture 2" descr="214,637 en la categoría «Curva normal» de fotos e imágenes ...">
            <a:extLst>
              <a:ext uri="{FF2B5EF4-FFF2-40B4-BE49-F238E27FC236}">
                <a16:creationId xmlns:a16="http://schemas.microsoft.com/office/drawing/2014/main" id="{4646F90E-CBD1-4547-8143-11FE1611C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48" y="3789040"/>
            <a:ext cx="7753350" cy="270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8A4450-D171-E04F-A618-D9F76A62C333}"/>
              </a:ext>
            </a:extLst>
          </p:cNvPr>
          <p:cNvSpPr txBox="1"/>
          <p:nvPr/>
        </p:nvSpPr>
        <p:spPr>
          <a:xfrm>
            <a:off x="2176884" y="105999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latin typeface="Palatino Linotype" panose="02040502050505030304" pitchFamily="18" charset="0"/>
              </a:rPr>
              <a:t>A lo largo de los siglos se viene insistiendo en que los </a:t>
            </a:r>
            <a:r>
              <a:rPr lang="es-ES_tradnl" sz="2800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roles</a:t>
            </a:r>
            <a:r>
              <a:rPr lang="es-ES_tradnl" sz="2800" dirty="0">
                <a:latin typeface="Palatino Linotype" panose="02040502050505030304" pitchFamily="18" charset="0"/>
              </a:rPr>
              <a:t> de la mujer son:</a:t>
            </a:r>
            <a:endParaRPr lang="es-ES_tradnl" sz="2800" b="1" dirty="0">
              <a:latin typeface="Palatino Linotype" panose="0204050205050503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DDB9E2-D8ED-E946-97AF-F148C61196AB}"/>
              </a:ext>
            </a:extLst>
          </p:cNvPr>
          <p:cNvSpPr txBox="1"/>
          <p:nvPr/>
        </p:nvSpPr>
        <p:spPr>
          <a:xfrm>
            <a:off x="1501412" y="2852936"/>
            <a:ext cx="8337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La </a:t>
            </a:r>
            <a:r>
              <a:rPr lang="es-ES_tradnl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casa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El </a:t>
            </a:r>
            <a:r>
              <a:rPr lang="es-ES_tradnl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cuidado</a:t>
            </a:r>
            <a:r>
              <a:rPr lang="es-ES_tradnl" sz="2800" dirty="0">
                <a:latin typeface="Palatino Linotype" panose="02040502050505030304" pitchFamily="18" charset="0"/>
              </a:rPr>
              <a:t> de los hijos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800" dirty="0">
              <a:latin typeface="Palatino Linotype" panose="020405020505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>
                <a:latin typeface="Palatino Linotype" panose="02040502050505030304" pitchFamily="18" charset="0"/>
              </a:rPr>
              <a:t>La </a:t>
            </a:r>
            <a:r>
              <a:rPr lang="es-ES_tradnl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satisfacción sexual </a:t>
            </a:r>
            <a:r>
              <a:rPr lang="es-ES_tradnl" sz="2800" dirty="0">
                <a:latin typeface="Palatino Linotype" panose="02040502050505030304" pitchFamily="18" charset="0"/>
              </a:rPr>
              <a:t>del marido </a:t>
            </a:r>
          </a:p>
        </p:txBody>
      </p:sp>
    </p:spTree>
    <p:extLst>
      <p:ext uri="{BB962C8B-B14F-4D97-AF65-F5344CB8AC3E}">
        <p14:creationId xmlns:p14="http://schemas.microsoft.com/office/powerpoint/2010/main" val="298998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8A4450-D171-E04F-A618-D9F76A62C333}"/>
              </a:ext>
            </a:extLst>
          </p:cNvPr>
          <p:cNvSpPr txBox="1"/>
          <p:nvPr/>
        </p:nvSpPr>
        <p:spPr>
          <a:xfrm>
            <a:off x="2176884" y="105999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>
                <a:latin typeface="Palatino Linotype" panose="02040502050505030304" pitchFamily="18" charset="0"/>
              </a:rPr>
              <a:t>La maternidad, la cocina y el cuidado del marido</a:t>
            </a:r>
            <a:endParaRPr lang="es-ES_tradnl" sz="3200" b="1" dirty="0">
              <a:latin typeface="Palatino Linotype" panose="02040502050505030304" pitchFamily="18" charset="0"/>
            </a:endParaRPr>
          </a:p>
        </p:txBody>
      </p:sp>
      <p:pic>
        <p:nvPicPr>
          <p:cNvPr id="6" name="Picture 2" descr="Mujer Cocinando En La Cocina Bebé Atado Al Cuerpo En Cabestrillo Foto de  stock y más banco de imágenes de Bebé">
            <a:extLst>
              <a:ext uri="{FF2B5EF4-FFF2-40B4-BE49-F238E27FC236}">
                <a16:creationId xmlns:a16="http://schemas.microsoft.com/office/drawing/2014/main" id="{B5130FFC-C9A7-604C-82AE-20C7B86A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58" y="2348880"/>
            <a:ext cx="7886700" cy="40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>
            <a:extLst>
              <a:ext uri="{FF2B5EF4-FFF2-40B4-BE49-F238E27FC236}">
                <a16:creationId xmlns:a16="http://schemas.microsoft.com/office/drawing/2014/main" id="{5B69B5F1-1EE1-6B4C-89D6-2BF6454428CD}"/>
              </a:ext>
            </a:extLst>
          </p:cNvPr>
          <p:cNvSpPr/>
          <p:nvPr/>
        </p:nvSpPr>
        <p:spPr>
          <a:xfrm>
            <a:off x="6526460" y="4725144"/>
            <a:ext cx="3410198" cy="64807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Mamá, esposa y ama de casa</a:t>
            </a:r>
          </a:p>
        </p:txBody>
      </p:sp>
    </p:spTree>
    <p:extLst>
      <p:ext uri="{BB962C8B-B14F-4D97-AF65-F5344CB8AC3E}">
        <p14:creationId xmlns:p14="http://schemas.microsoft.com/office/powerpoint/2010/main" val="155623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4D0D39-15A7-6406-8520-CFA492C5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04" y="-171400"/>
            <a:ext cx="1703621" cy="131643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9835853-F39F-3029-434F-F21533BC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4DDB9E2-D8ED-E946-97AF-F148C61196AB}"/>
              </a:ext>
            </a:extLst>
          </p:cNvPr>
          <p:cNvSpPr txBox="1"/>
          <p:nvPr/>
        </p:nvSpPr>
        <p:spPr>
          <a:xfrm>
            <a:off x="1501412" y="2852936"/>
            <a:ext cx="8337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_tradnl" sz="4000" b="1" i="1" dirty="0">
                <a:latin typeface="Palatino Linotype" panose="02040502050505030304" pitchFamily="18" charset="0"/>
              </a:rPr>
              <a:t>El feminismo surge en Europa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390751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824</TotalTime>
  <Words>1625</Words>
  <Application>Microsoft Macintosh PowerPoint</Application>
  <PresentationFormat>Personalizado</PresentationFormat>
  <Paragraphs>240</Paragraphs>
  <Slides>53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9" baseType="lpstr">
      <vt:lpstr>Arial</vt:lpstr>
      <vt:lpstr>Corbel</vt:lpstr>
      <vt:lpstr>Palatino Linotype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Marchant SCL</dc:creator>
  <cp:lastModifiedBy>Microsoft Office User</cp:lastModifiedBy>
  <cp:revision>50</cp:revision>
  <dcterms:created xsi:type="dcterms:W3CDTF">2025-12-04T16:44:56Z</dcterms:created>
  <dcterms:modified xsi:type="dcterms:W3CDTF">2025-12-10T19:48:39Z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