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3" r:id="rId4"/>
  </p:sldMasterIdLst>
  <p:notesMasterIdLst>
    <p:notesMasterId r:id="rId50"/>
  </p:notesMasterIdLst>
  <p:handoutMasterIdLst>
    <p:handoutMasterId r:id="rId51"/>
  </p:handoutMasterIdLst>
  <p:sldIdLst>
    <p:sldId id="256" r:id="rId5"/>
    <p:sldId id="257" r:id="rId6"/>
    <p:sldId id="303" r:id="rId7"/>
    <p:sldId id="979" r:id="rId8"/>
    <p:sldId id="757" r:id="rId9"/>
    <p:sldId id="751" r:id="rId10"/>
    <p:sldId id="726" r:id="rId11"/>
    <p:sldId id="268" r:id="rId12"/>
    <p:sldId id="259" r:id="rId13"/>
    <p:sldId id="970" r:id="rId14"/>
    <p:sldId id="849" r:id="rId15"/>
    <p:sldId id="774" r:id="rId16"/>
    <p:sldId id="293" r:id="rId17"/>
    <p:sldId id="818" r:id="rId18"/>
    <p:sldId id="820" r:id="rId19"/>
    <p:sldId id="822" r:id="rId20"/>
    <p:sldId id="823" r:id="rId21"/>
    <p:sldId id="824" r:id="rId22"/>
    <p:sldId id="825" r:id="rId23"/>
    <p:sldId id="826" r:id="rId24"/>
    <p:sldId id="827" r:id="rId25"/>
    <p:sldId id="828" r:id="rId26"/>
    <p:sldId id="829" r:id="rId27"/>
    <p:sldId id="830" r:id="rId28"/>
    <p:sldId id="831" r:id="rId29"/>
    <p:sldId id="982" r:id="rId30"/>
    <p:sldId id="832" r:id="rId31"/>
    <p:sldId id="833" r:id="rId32"/>
    <p:sldId id="834" r:id="rId33"/>
    <p:sldId id="835" r:id="rId34"/>
    <p:sldId id="836" r:id="rId35"/>
    <p:sldId id="837" r:id="rId36"/>
    <p:sldId id="838" r:id="rId37"/>
    <p:sldId id="839" r:id="rId38"/>
    <p:sldId id="840" r:id="rId39"/>
    <p:sldId id="841" r:id="rId40"/>
    <p:sldId id="842" r:id="rId41"/>
    <p:sldId id="843" r:id="rId42"/>
    <p:sldId id="844" r:id="rId43"/>
    <p:sldId id="845" r:id="rId44"/>
    <p:sldId id="299" r:id="rId45"/>
    <p:sldId id="847" r:id="rId46"/>
    <p:sldId id="848" r:id="rId47"/>
    <p:sldId id="846" r:id="rId48"/>
    <p:sldId id="261" r:id="rId49"/>
  </p:sldIdLst>
  <p:sldSz cx="12188825" cy="6858000"/>
  <p:notesSz cx="6858000" cy="9144000"/>
  <p:custDataLst>
    <p:tags r:id="rId5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D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53E67B-66AC-4246-A508-70A9BEF8E1B8}" v="1" dt="2026-03-12T23:05:07.9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6329" autoAdjust="0"/>
  </p:normalViewPr>
  <p:slideViewPr>
    <p:cSldViewPr showGuides="1">
      <p:cViewPr varScale="1">
        <p:scale>
          <a:sx n="55" d="100"/>
          <a:sy n="55" d="100"/>
        </p:scale>
        <p:origin x="1212" y="72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18" d="100"/>
          <a:sy n="118" d="100"/>
        </p:scale>
        <p:origin x="168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DA61EFE9-9F30-4528-BDDA-C859CD15CA56}" type="datetime1">
              <a:rPr lang="es-ES" smtClean="0"/>
              <a:t>12/03/2026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D9F912AB-2776-42F2-A957-313FC7EFEDB9}" type="slidenum">
              <a:rPr lang="es-ES"/>
              <a:pPr algn="r" rtl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27373BEA-F5F3-4B6E-BA6B-D76E24101839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el estilo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F93199CD-3E1B-4AE6-990F-76F925F5EA9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s-MX" sz="11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Pasar lista</a:t>
            </a:r>
            <a:endParaRPr sz="1100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405C6-AB8A-8636-2D61-768CC276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5FCA757-B61C-CF89-CE96-8CB94BB437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2D6E90F-AFD9-7D01-2FBF-9F674C851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fijo mensual: </a:t>
            </a:r>
            <a:r>
              <a:rPr lang="es-ES" dirty="0"/>
              <a:t>Es independiente al consumo y se aplica incluso si no hay consumos. Cubre costos de lectura de medidores, facturación, reparto de boletas y facturas, recaudación y atención de clientes.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uso del sistema de transmisión: </a:t>
            </a:r>
            <a:r>
              <a:rPr lang="es-ES" dirty="0"/>
              <a:t>Se determina en proporción al consumo de energía y financia el desarrollo y costos del sistema de transmisión, que lleva la energía desde su generación hasta los consumidores.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servicio público: </a:t>
            </a:r>
            <a:r>
              <a:rPr lang="es-ES" dirty="0"/>
              <a:t>Se determina en proporción al consumo de energía y financia el presupuesto del Coordinador del Sistema Eléctrico Nacional, del Panel de Expertos y el Estudio de Franja.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consumida: </a:t>
            </a:r>
            <a:r>
              <a:rPr lang="es-ES" dirty="0"/>
              <a:t>Se obtiene multiplicando los kWh de consumo por su precio unitario.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 por sobre el límite de invierno: </a:t>
            </a:r>
            <a:r>
              <a:rPr lang="es-ES" dirty="0"/>
              <a:t>Aplicable cuando el consumo supera el límite de invierno, en los meses que se han definido horas de punta.</a:t>
            </a:r>
            <a:br>
              <a:rPr lang="es-ES" dirty="0"/>
            </a:br>
            <a:r>
              <a:rPr lang="es-ES" dirty="0"/>
              <a:t>Se obtiene multiplicando los kWh de consumo adicional de invierno por su precio unitario.</a:t>
            </a:r>
          </a:p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980CABD-10BD-9269-3FCC-83EBDC0CC7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9083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fijo mensual: </a:t>
            </a:r>
            <a:r>
              <a:rPr lang="es-ES" dirty="0"/>
              <a:t>Es independiente al consumo y se aplica incluso si no hay consumos. Cubre costos de lectura de medidores, facturación, reparto de boletas y facturas, recaudación y atención de clientes.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uso del sistema de transmisión: </a:t>
            </a:r>
            <a:r>
              <a:rPr lang="es-ES" dirty="0"/>
              <a:t>Se determina en proporción al consumo de energía y financia el desarrollo y costos del sistema de transmisión, que lleva la energía desde su generación hasta los consumidores.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servicio público: </a:t>
            </a:r>
            <a:r>
              <a:rPr lang="es-ES" dirty="0"/>
              <a:t>Se determina en proporción al consumo de energía y financia el presupuesto del Coordinador del Sistema Eléctrico Nacional, del Panel de Expertos y el Estudio de Franja.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consumida: </a:t>
            </a:r>
            <a:r>
              <a:rPr lang="es-ES" dirty="0"/>
              <a:t>Se obtiene multiplicando los kWh de consumo por su precio unitario.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 por sobre el límite de invierno: </a:t>
            </a:r>
            <a:r>
              <a:rPr lang="es-ES" dirty="0"/>
              <a:t>Aplicable cuando el consumo supera el límite de invierno, en los meses que se han definido horas de punta.</a:t>
            </a:r>
            <a:br>
              <a:rPr lang="es-ES" dirty="0"/>
            </a:br>
            <a:r>
              <a:rPr lang="es-ES" dirty="0"/>
              <a:t>Se obtiene multiplicando los kWh de consumo adicional de invierno por su precio unitario.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25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465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8090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891F63-7A25-46BD-9506-61F59178754E}" type="slidenum">
              <a:rPr lang="es-CL" smtClean="0">
                <a:latin typeface="Arial" charset="0"/>
                <a:ea typeface="ＭＳ Ｐゴシック" pitchFamily="34" charset="-128"/>
              </a:rPr>
              <a:pPr/>
              <a:t>30</a:t>
            </a:fld>
            <a:endParaRPr lang="es-CL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84996" name="3 Marcador de número de diapositiva"/>
          <p:cNvSpPr txBox="1">
            <a:spLocks noGrp="1"/>
          </p:cNvSpPr>
          <p:nvPr/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5664DA75-4839-493C-93F8-2988CBAC5FE6}" type="slidenum">
              <a:rPr lang="es-CL" sz="1200"/>
              <a:pPr algn="r"/>
              <a:t>37</a:t>
            </a:fld>
            <a:endParaRPr lang="es-CL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86020" name="3 Marcador de número de diapositiva"/>
          <p:cNvSpPr txBox="1">
            <a:spLocks noGrp="1"/>
          </p:cNvSpPr>
          <p:nvPr/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B8D7F1B6-722B-48FA-A1AA-F5967DE0D627}" type="slidenum">
              <a:rPr lang="es-CL" sz="1200"/>
              <a:pPr algn="r"/>
              <a:t>38</a:t>
            </a:fld>
            <a:endParaRPr lang="es-CL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88068" name="3 Marcador de número de diapositiva"/>
          <p:cNvSpPr txBox="1">
            <a:spLocks noGrp="1"/>
          </p:cNvSpPr>
          <p:nvPr/>
        </p:nvSpPr>
        <p:spPr bwMode="auto">
          <a:xfrm>
            <a:off x="3970339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/>
            <a:fld id="{7127DB8C-40E8-4CD3-BA85-1DC8BD81809C}" type="slidenum">
              <a:rPr lang="es-CL" sz="1200"/>
              <a:pPr algn="r"/>
              <a:t>39</a:t>
            </a:fld>
            <a:endParaRPr lang="es-CL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8192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905A54-E0F7-4A96-BBDE-013D1A684859}" type="slidenum">
              <a:rPr lang="es-CL" smtClean="0">
                <a:latin typeface="Arial" charset="0"/>
                <a:ea typeface="ＭＳ Ｐゴシック" pitchFamily="34" charset="-128"/>
              </a:rPr>
              <a:pPr/>
              <a:t>40</a:t>
            </a:fld>
            <a:endParaRPr lang="es-CL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Concepto de USO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CAB11-9DE9-43D8-948E-0C1B6C11581E}" type="slidenum">
              <a:rPr lang="es-MX" smtClean="0"/>
              <a:t>41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468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En qué estamos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5006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3199CD-3E1B-4AE6-990F-76F925F5EA9F}" type="slidenum">
              <a:rPr lang="es-E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6684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CL" dirty="0"/>
              <a:t>En el sector transporte el 99% de la demanda de energía proviene de derivados del petróleo (gasolina, diésel, etc.). </a:t>
            </a:r>
          </a:p>
          <a:p>
            <a:r>
              <a:rPr lang="es-CL" dirty="0"/>
              <a:t>En sector industria y minería, los derivados del petróleo representan un 37% y la energía eléctrica representa un 35%. </a:t>
            </a:r>
          </a:p>
          <a:p>
            <a:r>
              <a:rPr lang="es-CL" dirty="0"/>
              <a:t>En el sector residencial el 20% de la demanda proviene de derivados de petróleo (GLP principalmente), 23% de energía eléctrica y un 46% de biomasa. </a:t>
            </a:r>
          </a:p>
          <a:p>
            <a:r>
              <a:rPr lang="es-CL" dirty="0"/>
              <a:t>En el sector comercial y público la demanda de energía proviene principalmente de energía eléctrica. </a:t>
            </a:r>
          </a:p>
          <a:p>
            <a:endParaRPr lang="es-CL" dirty="0"/>
          </a:p>
        </p:txBody>
      </p:sp>
      <p:sp>
        <p:nvSpPr>
          <p:cNvPr id="15364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111073-2AF2-45D0-9B4A-43CFF720912A}" type="slidenum">
              <a:rPr lang="es-CL" smtClean="0"/>
              <a:pPr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5893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/>
          </a:p>
        </p:txBody>
      </p:sp>
      <p:sp>
        <p:nvSpPr>
          <p:cNvPr id="614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1F1FA3-01AE-408C-899F-68783FBD3515}" type="slidenum">
              <a:rPr lang="es-CL" smtClean="0">
                <a:latin typeface="Arial" charset="0"/>
                <a:ea typeface="ＭＳ Ｐゴシック" pitchFamily="34" charset="-128"/>
              </a:rPr>
              <a:pPr/>
              <a:t>14</a:t>
            </a:fld>
            <a:endParaRPr lang="es-CL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err="1"/>
              <a:t>Auqnue</a:t>
            </a:r>
            <a:r>
              <a:rPr lang="es-CL"/>
              <a:t> parezca que la EE está escondida o no se ve, está , más cerca de lo que pensamos.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1447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0654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4D0E2-29BC-0F64-B691-1A6FDF293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885EA03-4EB7-7B90-1582-949682B580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1FEE3C4-F532-7FB2-C86D-FC065870E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A7DC81C-ABA0-A177-14D3-840FAEE994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0318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fijo mensual: </a:t>
            </a:r>
            <a:r>
              <a:rPr lang="es-ES" dirty="0"/>
              <a:t>Es independiente al consumo y se aplica incluso si no hay consumos. Cubre costos de lectura de medidores, facturación, reparto de boletas y facturas, recaudación y atención de clientes.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uso del sistema de transmisión: </a:t>
            </a:r>
            <a:r>
              <a:rPr lang="es-ES" dirty="0"/>
              <a:t>Se determina en proporción al consumo de energía y financia el desarrollo y costos del sistema de transmisión, que lleva la energía desde su generación hasta los consumidores.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servicio público: </a:t>
            </a:r>
            <a:r>
              <a:rPr lang="es-ES" dirty="0"/>
              <a:t>Se determina en proporción al consumo de energía y financia el presupuesto del Coordinador del Sistema Eléctrico Nacional, del Panel de Expertos y el Estudio de Franja.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consumida: </a:t>
            </a:r>
            <a:r>
              <a:rPr lang="es-ES" dirty="0"/>
              <a:t>Se obtiene multiplicando los kWh de consumo por su precio unitario.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b="1" dirty="0">
                <a:effectLst/>
              </a:rPr>
              <a:t>Cargo por electricidad consumida por sobre el límite de invierno: </a:t>
            </a:r>
            <a:r>
              <a:rPr lang="es-ES" dirty="0"/>
              <a:t>Aplicable cuando el consumo supera el límite de invierno, en los meses que se han definido horas de punta.</a:t>
            </a:r>
            <a:br>
              <a:rPr lang="es-ES" dirty="0"/>
            </a:br>
            <a:r>
              <a:rPr lang="es-ES" dirty="0"/>
              <a:t>Se obtiene multiplicando los kWh de consumo adicional de invierno por su precio unitario.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A06B6-9CB6-441A-AA01-90A5220C7502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64430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88825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6675" y="2404534"/>
            <a:ext cx="7764913" cy="1646302"/>
          </a:xfrm>
        </p:spPr>
        <p:txBody>
          <a:bodyPr anchor="b">
            <a:noAutofit/>
          </a:bodyPr>
          <a:lstStyle>
            <a:lvl1pPr algn="r">
              <a:defRPr sz="5398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6675" y="4050834"/>
            <a:ext cx="7764913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8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609600"/>
            <a:ext cx="8594429" cy="3403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470400"/>
            <a:ext cx="859442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828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092" y="609600"/>
            <a:ext cx="809202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5783" y="3632200"/>
            <a:ext cx="722264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470400"/>
            <a:ext cx="859442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24" name="TextBox 23"/>
          <p:cNvSpPr txBox="1"/>
          <p:nvPr/>
        </p:nvSpPr>
        <p:spPr>
          <a:xfrm>
            <a:off x="541729" y="790378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0695" y="288655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7257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1931988"/>
            <a:ext cx="8594429" cy="2595460"/>
          </a:xfrm>
        </p:spPr>
        <p:txBody>
          <a:bodyPr anchor="b">
            <a:normAutofit/>
          </a:bodyPr>
          <a:lstStyle>
            <a:lvl1pPr algn="l">
              <a:defRPr sz="43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5227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092" y="609600"/>
            <a:ext cx="809202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156" y="4013200"/>
            <a:ext cx="859443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24" name="TextBox 23"/>
          <p:cNvSpPr txBox="1"/>
          <p:nvPr/>
        </p:nvSpPr>
        <p:spPr>
          <a:xfrm>
            <a:off x="541729" y="790378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0695" y="288655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3183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1" y="609600"/>
            <a:ext cx="858596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156" y="4013200"/>
            <a:ext cx="859443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accent1"/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79745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609F-0362-4067-A47A-9F1CA2E45A65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18053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5599" y="609600"/>
            <a:ext cx="130440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159" y="609600"/>
            <a:ext cx="7058311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ED9F-A6BB-400D-8F4D-616EB46A9405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8633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7044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2700868"/>
            <a:ext cx="8594429" cy="1826581"/>
          </a:xfrm>
        </p:spPr>
        <p:txBody>
          <a:bodyPr anchor="b"/>
          <a:lstStyle>
            <a:lvl1pPr algn="l">
              <a:defRPr sz="3999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860400"/>
          </a:xfrm>
        </p:spPr>
        <p:txBody>
          <a:bodyPr anchor="t"/>
          <a:lstStyle>
            <a:lvl1pPr marL="0" indent="0" algn="l">
              <a:buNone/>
              <a:defRPr sz="19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EF1AF-E5B2-41DB-BFF8-672C5BBF646A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1828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158" y="2160589"/>
            <a:ext cx="418294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8645" y="2160590"/>
            <a:ext cx="418294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E17C630-F8FA-4DCB-87FA-91D30885A2FD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611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570" y="2160983"/>
            <a:ext cx="4184533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570" y="2737246"/>
            <a:ext cx="418453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058" y="2160983"/>
            <a:ext cx="4184528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059" y="2737246"/>
            <a:ext cx="418452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076C6-356A-48AB-A8EF-572AE4A11929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82927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609600"/>
            <a:ext cx="8594429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86D9-BDBD-4090-B19D-04E04F3CB648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9392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4D0FB-1285-4974-8D4E-BCFCC0FA7978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8238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1498604"/>
            <a:ext cx="3853524" cy="1278466"/>
          </a:xfrm>
        </p:spPr>
        <p:txBody>
          <a:bodyPr anchor="b">
            <a:normAutofit/>
          </a:bodyPr>
          <a:lstStyle>
            <a:lvl1pPr>
              <a:defRPr sz="1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9222" y="514925"/>
            <a:ext cx="4512366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158" y="2777069"/>
            <a:ext cx="3853524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6926" indent="0">
              <a:buNone/>
              <a:defRPr sz="1400"/>
            </a:lvl2pPr>
            <a:lvl3pPr marL="913852" indent="0">
              <a:buNone/>
              <a:defRPr sz="1200"/>
            </a:lvl3pPr>
            <a:lvl4pPr marL="1370778" indent="0">
              <a:buNone/>
              <a:defRPr sz="1000"/>
            </a:lvl4pPr>
            <a:lvl5pPr marL="1827703" indent="0">
              <a:buNone/>
              <a:defRPr sz="1000"/>
            </a:lvl5pPr>
            <a:lvl6pPr marL="2284628" indent="0">
              <a:buNone/>
              <a:defRPr sz="1000"/>
            </a:lvl6pPr>
            <a:lvl7pPr marL="2741554" indent="0">
              <a:buNone/>
              <a:defRPr sz="1000"/>
            </a:lvl7pPr>
            <a:lvl8pPr marL="3198480" indent="0">
              <a:buNone/>
              <a:defRPr sz="1000"/>
            </a:lvl8pPr>
            <a:lvl9pPr marL="3655406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D96D5-80C9-4ED7-89C2-CE590C3C6CB2}" type="datetime1">
              <a:rPr lang="es-ES" smtClean="0"/>
              <a:pPr/>
              <a:t>12/03/2026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1779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4800600"/>
            <a:ext cx="8594428" cy="566738"/>
          </a:xfrm>
        </p:spPr>
        <p:txBody>
          <a:bodyPr anchor="b">
            <a:normAutofit/>
          </a:bodyPr>
          <a:lstStyle>
            <a:lvl1pPr algn="l">
              <a:defRPr sz="2399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158" y="609600"/>
            <a:ext cx="8594429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158" y="5367338"/>
            <a:ext cx="8594428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s-E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11BAB-2490-48FD-81BA-E5EB85DA87AE}" type="datetime1">
              <a:rPr lang="es-ES" smtClean="0"/>
              <a:pPr/>
              <a:t>12/03/2026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2405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88825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s-CL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158" y="609600"/>
            <a:ext cx="859442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8" y="2160590"/>
            <a:ext cx="859442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3257" y="6041363"/>
            <a:ext cx="9117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7170E197-1079-4777-8273-53286CD6A787}" type="datetime1">
              <a:rPr lang="es-ES" smtClean="0"/>
              <a:pPr algn="r"/>
              <a:t>12/03/2026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158" y="6041363"/>
            <a:ext cx="62959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8426" y="6041363"/>
            <a:ext cx="68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BDF6E9D-3B13-2BB5-FED8-2FA0A4671FF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585" y="121231"/>
            <a:ext cx="1736423" cy="976738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16DFD710-A3E9-BF3B-F570-B98A2ED33B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8" y="116632"/>
            <a:ext cx="1152128" cy="101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75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  <p:sldLayoutId id="2147484095" r:id="rId12"/>
    <p:sldLayoutId id="2147484096" r:id="rId13"/>
    <p:sldLayoutId id="2147484097" r:id="rId14"/>
    <p:sldLayoutId id="2147484098" r:id="rId15"/>
    <p:sldLayoutId id="214748409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063" rtl="0" eaLnBrk="1" latinLnBrk="0" hangingPunct="1">
        <a:spcBef>
          <a:spcPct val="0"/>
        </a:spcBef>
        <a:buNone/>
        <a:defRPr sz="3599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797" indent="-342797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727" indent="-285664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657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99720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6783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3846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microsoft.com/office/2007/relationships/hdphoto" Target="../media/hdphoto3.wdp"/><Relationship Id="rId18" Type="http://schemas.openxmlformats.org/officeDocument/2006/relationships/image" Target="../media/image71.png"/><Relationship Id="rId3" Type="http://schemas.openxmlformats.org/officeDocument/2006/relationships/image" Target="../media/image59.png"/><Relationship Id="rId7" Type="http://schemas.microsoft.com/office/2007/relationships/hdphoto" Target="../media/hdphoto1.wdp"/><Relationship Id="rId12" Type="http://schemas.openxmlformats.org/officeDocument/2006/relationships/image" Target="../media/image66.png"/><Relationship Id="rId17" Type="http://schemas.openxmlformats.org/officeDocument/2006/relationships/image" Target="../media/image70.svg"/><Relationship Id="rId2" Type="http://schemas.openxmlformats.org/officeDocument/2006/relationships/image" Target="../media/image58.pn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11" Type="http://schemas.microsoft.com/office/2007/relationships/hdphoto" Target="../media/hdphoto2.wdp"/><Relationship Id="rId5" Type="http://schemas.openxmlformats.org/officeDocument/2006/relationships/image" Target="../media/image61.svg"/><Relationship Id="rId15" Type="http://schemas.openxmlformats.org/officeDocument/2006/relationships/image" Target="../media/image68.svg"/><Relationship Id="rId10" Type="http://schemas.openxmlformats.org/officeDocument/2006/relationships/image" Target="../media/image65.png"/><Relationship Id="rId19" Type="http://schemas.openxmlformats.org/officeDocument/2006/relationships/image" Target="../media/image5.png"/><Relationship Id="rId4" Type="http://schemas.openxmlformats.org/officeDocument/2006/relationships/image" Target="../media/image60.png"/><Relationship Id="rId9" Type="http://schemas.openxmlformats.org/officeDocument/2006/relationships/image" Target="../media/image64.svg"/><Relationship Id="rId1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5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9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9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g"/><Relationship Id="rId18" Type="http://schemas.openxmlformats.org/officeDocument/2006/relationships/image" Target="../media/image22.jpeg"/><Relationship Id="rId3" Type="http://schemas.openxmlformats.org/officeDocument/2006/relationships/image" Target="../media/image8.jpg"/><Relationship Id="rId21" Type="http://schemas.openxmlformats.org/officeDocument/2006/relationships/image" Target="../media/image25.jpe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g"/><Relationship Id="rId24" Type="http://schemas.openxmlformats.org/officeDocument/2006/relationships/image" Target="../media/image28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10" Type="http://schemas.openxmlformats.org/officeDocument/2006/relationships/image" Target="../media/image14.jpg"/><Relationship Id="rId19" Type="http://schemas.openxmlformats.org/officeDocument/2006/relationships/image" Target="../media/image23.png"/><Relationship Id="rId4" Type="http://schemas.openxmlformats.org/officeDocument/2006/relationships/image" Target="../media/image9.jpg"/><Relationship Id="rId9" Type="http://schemas.openxmlformats.org/officeDocument/2006/relationships/image" Target="../media/image13.jpeg"/><Relationship Id="rId14" Type="http://schemas.openxmlformats.org/officeDocument/2006/relationships/image" Target="../media/image18.png"/><Relationship Id="rId22" Type="http://schemas.openxmlformats.org/officeDocument/2006/relationships/image" Target="../media/image2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0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mailto:contacto@anescochile.c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7A1E783-6124-B97C-F025-2D8520EA7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" y="0"/>
            <a:ext cx="12188825" cy="685621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304F673-321B-17F5-2D13-980063ACB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9996" y="4221088"/>
            <a:ext cx="8640961" cy="1646302"/>
          </a:xfrm>
        </p:spPr>
        <p:txBody>
          <a:bodyPr/>
          <a:lstStyle/>
          <a:p>
            <a:pPr algn="l"/>
            <a:r>
              <a:rPr lang="es-CL" dirty="0">
                <a:solidFill>
                  <a:schemeClr val="bg1">
                    <a:lumMod val="95000"/>
                  </a:schemeClr>
                </a:solidFill>
              </a:rPr>
              <a:t>Eficiencia Energética: </a:t>
            </a:r>
            <a:br>
              <a:rPr lang="es-CL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s-CL" dirty="0">
                <a:solidFill>
                  <a:schemeClr val="bg1">
                    <a:lumMod val="95000"/>
                  </a:schemeClr>
                </a:solidFill>
              </a:rPr>
              <a:t>Eje fundamental de la transición energética.</a:t>
            </a:r>
            <a:br>
              <a:rPr lang="es-CL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s-CL" dirty="0">
                <a:solidFill>
                  <a:schemeClr val="bg1">
                    <a:lumMod val="95000"/>
                  </a:schemeClr>
                </a:solidFill>
              </a:rPr>
              <a:t>¿Qué es lo que pago en la cuenta eléctrica?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CA83A80-6E7F-EC96-C0A4-CC48AAD229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8353" y="6007473"/>
            <a:ext cx="2561545" cy="1096899"/>
          </a:xfrm>
        </p:spPr>
        <p:txBody>
          <a:bodyPr/>
          <a:lstStyle/>
          <a:p>
            <a:pPr algn="l"/>
            <a:r>
              <a:rPr lang="es-CL" dirty="0">
                <a:solidFill>
                  <a:schemeClr val="bg1">
                    <a:lumMod val="95000"/>
                  </a:schemeClr>
                </a:solidFill>
              </a:rPr>
              <a:t>Francisco Campos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BB209A1-EEE8-F7B1-3829-93D6FD8F4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68" y="4368392"/>
            <a:ext cx="2234581" cy="164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893"/>
            <a:ext cx="12188825" cy="6856214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1200"/>
          </a:p>
        </p:txBody>
      </p:sp>
      <p:grpSp>
        <p:nvGrpSpPr>
          <p:cNvPr id="6" name="Group 6"/>
          <p:cNvGrpSpPr/>
          <p:nvPr/>
        </p:nvGrpSpPr>
        <p:grpSpPr>
          <a:xfrm>
            <a:off x="1158993" y="2712442"/>
            <a:ext cx="2093685" cy="209368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6684" y="0"/>
                  </a:moveTo>
                  <a:lnTo>
                    <a:pt x="756116" y="0"/>
                  </a:lnTo>
                  <a:cubicBezTo>
                    <a:pt x="787422" y="0"/>
                    <a:pt x="812800" y="25378"/>
                    <a:pt x="812800" y="56684"/>
                  </a:cubicBezTo>
                  <a:lnTo>
                    <a:pt x="812800" y="756116"/>
                  </a:lnTo>
                  <a:cubicBezTo>
                    <a:pt x="812800" y="787422"/>
                    <a:pt x="787422" y="812800"/>
                    <a:pt x="756116" y="812800"/>
                  </a:cubicBezTo>
                  <a:lnTo>
                    <a:pt x="56684" y="812800"/>
                  </a:lnTo>
                  <a:cubicBezTo>
                    <a:pt x="25378" y="812800"/>
                    <a:pt x="0" y="787422"/>
                    <a:pt x="0" y="756116"/>
                  </a:cubicBezTo>
                  <a:lnTo>
                    <a:pt x="0" y="56684"/>
                  </a:lnTo>
                  <a:cubicBezTo>
                    <a:pt x="0" y="25378"/>
                    <a:pt x="25378" y="0"/>
                    <a:pt x="56684" y="0"/>
                  </a:cubicBez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L"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984616" y="2207847"/>
            <a:ext cx="2093685" cy="209368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6684" y="0"/>
                  </a:moveTo>
                  <a:lnTo>
                    <a:pt x="756116" y="0"/>
                  </a:lnTo>
                  <a:cubicBezTo>
                    <a:pt x="787422" y="0"/>
                    <a:pt x="812800" y="25378"/>
                    <a:pt x="812800" y="56684"/>
                  </a:cubicBezTo>
                  <a:lnTo>
                    <a:pt x="812800" y="756116"/>
                  </a:lnTo>
                  <a:cubicBezTo>
                    <a:pt x="812800" y="787422"/>
                    <a:pt x="787422" y="812800"/>
                    <a:pt x="756116" y="812800"/>
                  </a:cubicBezTo>
                  <a:lnTo>
                    <a:pt x="56684" y="812800"/>
                  </a:lnTo>
                  <a:cubicBezTo>
                    <a:pt x="25378" y="812800"/>
                    <a:pt x="0" y="787422"/>
                    <a:pt x="0" y="756116"/>
                  </a:cubicBezTo>
                  <a:lnTo>
                    <a:pt x="0" y="56684"/>
                  </a:lnTo>
                  <a:cubicBezTo>
                    <a:pt x="0" y="25378"/>
                    <a:pt x="25378" y="0"/>
                    <a:pt x="56684" y="0"/>
                  </a:cubicBez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L" sz="120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738550" y="3042387"/>
            <a:ext cx="2093685" cy="209368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6684" y="0"/>
                  </a:moveTo>
                  <a:lnTo>
                    <a:pt x="756116" y="0"/>
                  </a:lnTo>
                  <a:cubicBezTo>
                    <a:pt x="787422" y="0"/>
                    <a:pt x="812800" y="25378"/>
                    <a:pt x="812800" y="56684"/>
                  </a:cubicBezTo>
                  <a:lnTo>
                    <a:pt x="812800" y="756116"/>
                  </a:lnTo>
                  <a:cubicBezTo>
                    <a:pt x="812800" y="787422"/>
                    <a:pt x="787422" y="812800"/>
                    <a:pt x="756116" y="812800"/>
                  </a:cubicBezTo>
                  <a:lnTo>
                    <a:pt x="56684" y="812800"/>
                  </a:lnTo>
                  <a:cubicBezTo>
                    <a:pt x="25378" y="812800"/>
                    <a:pt x="0" y="787422"/>
                    <a:pt x="0" y="756116"/>
                  </a:cubicBezTo>
                  <a:lnTo>
                    <a:pt x="0" y="56684"/>
                  </a:lnTo>
                  <a:cubicBezTo>
                    <a:pt x="0" y="25378"/>
                    <a:pt x="25378" y="0"/>
                    <a:pt x="56684" y="0"/>
                  </a:cubicBez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89946" y="316678"/>
            <a:ext cx="10659172" cy="160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199" dirty="0" err="1">
                <a:solidFill>
                  <a:srgbClr val="FFFFFF"/>
                </a:solidFill>
                <a:latin typeface="Repo Bold Bold"/>
              </a:rPr>
              <a:t>Equivalencias</a:t>
            </a:r>
            <a:r>
              <a:rPr lang="en-US" sz="3199" dirty="0">
                <a:solidFill>
                  <a:srgbClr val="FFFFFF"/>
                </a:solidFill>
                <a:latin typeface="Repo Bold Bold"/>
              </a:rPr>
              <a:t> y </a:t>
            </a:r>
            <a:r>
              <a:rPr lang="en-US" sz="3199" dirty="0" err="1">
                <a:solidFill>
                  <a:srgbClr val="FFFFFF"/>
                </a:solidFill>
                <a:latin typeface="Repo Bold Bold"/>
              </a:rPr>
              <a:t>comparativo</a:t>
            </a:r>
            <a:r>
              <a:rPr lang="en-US" sz="3199" dirty="0">
                <a:solidFill>
                  <a:srgbClr val="FFFFFF"/>
                </a:solidFill>
                <a:latin typeface="Repo Bold Bold"/>
              </a:rPr>
              <a:t> de Generación e </a:t>
            </a:r>
            <a:r>
              <a:rPr lang="en-US" sz="3199" dirty="0" err="1">
                <a:solidFill>
                  <a:srgbClr val="FFFFFF"/>
                </a:solidFill>
                <a:latin typeface="Repo Bold Bold"/>
              </a:rPr>
              <a:t>Inversión</a:t>
            </a:r>
            <a:r>
              <a:rPr lang="en-US" sz="3199" dirty="0">
                <a:solidFill>
                  <a:srgbClr val="FFFFFF"/>
                </a:solidFill>
                <a:latin typeface="Repo Bold Bold"/>
              </a:rPr>
              <a:t> </a:t>
            </a:r>
            <a:br>
              <a:rPr lang="en-US" sz="3199" dirty="0">
                <a:solidFill>
                  <a:srgbClr val="FFFFFF"/>
                </a:solidFill>
                <a:latin typeface="Repo Bold Bold"/>
              </a:rPr>
            </a:br>
            <a:r>
              <a:rPr lang="en-US" sz="7200" dirty="0" err="1">
                <a:solidFill>
                  <a:srgbClr val="FFFFFF"/>
                </a:solidFill>
                <a:latin typeface="Repo Bold Bold"/>
              </a:rPr>
              <a:t>por</a:t>
            </a:r>
            <a:r>
              <a:rPr lang="en-US" sz="7200" dirty="0">
                <a:solidFill>
                  <a:srgbClr val="FFFFFF"/>
                </a:solidFill>
                <a:latin typeface="Repo Bold Bold"/>
              </a:rPr>
              <a:t> </a:t>
            </a:r>
            <a:r>
              <a:rPr lang="en-US" sz="7200" dirty="0" err="1">
                <a:solidFill>
                  <a:srgbClr val="FFFFFF"/>
                </a:solidFill>
                <a:latin typeface="Repo Bold Bold"/>
              </a:rPr>
              <a:t>año</a:t>
            </a:r>
            <a:r>
              <a:rPr lang="en-US" sz="6600" dirty="0">
                <a:solidFill>
                  <a:srgbClr val="FFFFFF"/>
                </a:solidFill>
                <a:latin typeface="Repo Bold Bold"/>
              </a:rPr>
              <a:t>.</a:t>
            </a:r>
            <a:endParaRPr lang="en-US" sz="2402" dirty="0">
              <a:solidFill>
                <a:srgbClr val="FFFFFF"/>
              </a:solidFill>
              <a:latin typeface="Repo Bold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65820" y="4858376"/>
            <a:ext cx="2878252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5"/>
              </a:lnSpc>
            </a:pPr>
            <a:r>
              <a:rPr lang="en-US" sz="1932" dirty="0" err="1">
                <a:solidFill>
                  <a:srgbClr val="FFFFFF"/>
                </a:solidFill>
                <a:latin typeface="Repo Bold"/>
              </a:rPr>
              <a:t>Construcción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de 6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Hospitales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Públicos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,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tipo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regionales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844789" y="4352786"/>
            <a:ext cx="2303100" cy="11233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95"/>
              </a:lnSpc>
            </a:pPr>
            <a:r>
              <a:rPr lang="en-US" sz="1932" dirty="0" err="1">
                <a:solidFill>
                  <a:srgbClr val="FFFFFF"/>
                </a:solidFill>
                <a:latin typeface="Repo Bold"/>
              </a:rPr>
              <a:t>Construcción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de 2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Líneas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de Metro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promedio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345546" y="5400935"/>
            <a:ext cx="2878252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5"/>
              </a:lnSpc>
            </a:pPr>
            <a:r>
              <a:rPr lang="en-US" sz="1932" dirty="0" err="1">
                <a:solidFill>
                  <a:srgbClr val="FFFFFF"/>
                </a:solidFill>
                <a:latin typeface="Repo Bold"/>
              </a:rPr>
              <a:t>Construcción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de 70.000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viviendas</a:t>
            </a:r>
            <a:r>
              <a:rPr lang="en-US" sz="1932" dirty="0">
                <a:solidFill>
                  <a:srgbClr val="FFFFFF"/>
                </a:solidFill>
                <a:latin typeface="Repo Bold"/>
              </a:rPr>
              <a:t> </a:t>
            </a:r>
            <a:r>
              <a:rPr lang="en-US" sz="1932" dirty="0" err="1">
                <a:solidFill>
                  <a:srgbClr val="FFFFFF"/>
                </a:solidFill>
                <a:latin typeface="Repo Bold"/>
              </a:rPr>
              <a:t>sociales</a:t>
            </a:r>
            <a:endParaRPr lang="en-US" sz="1932" dirty="0">
              <a:solidFill>
                <a:srgbClr val="FFFFFF"/>
              </a:solidFill>
              <a:latin typeface="Repo Bo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59FFE7A-15BB-1BBB-3302-FD0DC55AAF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777" y="0"/>
            <a:ext cx="1688082" cy="1243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0C13702-B2C6-F95E-9698-ADFC5D1B2C9D}"/>
              </a:ext>
            </a:extLst>
          </p:cNvPr>
          <p:cNvSpPr txBox="1"/>
          <p:nvPr/>
        </p:nvSpPr>
        <p:spPr>
          <a:xfrm>
            <a:off x="2169977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000" b="1" dirty="0">
                <a:solidFill>
                  <a:schemeClr val="accent2"/>
                </a:solidFill>
                <a:latin typeface="Garet Bold"/>
                <a:ea typeface="Garet Bold"/>
                <a:cs typeface="Garet Bold"/>
                <a:sym typeface="Garet Bold"/>
              </a:rPr>
              <a:t>Entremos en materia con renovada energía</a:t>
            </a:r>
            <a:endParaRPr lang="es-CL" sz="60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FD29896-435C-B4E6-2F65-D0D57C438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5EF214-4C2B-6FB7-0980-80A404415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3554" y="1196752"/>
            <a:ext cx="7770175" cy="1320800"/>
          </a:xfrm>
        </p:spPr>
        <p:txBody>
          <a:bodyPr/>
          <a:lstStyle/>
          <a:p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¿Qué es la energía?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949676-A9D0-7131-B1E8-48B2E8F2CD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158" y="2160589"/>
            <a:ext cx="5129222" cy="38807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200" b="1" dirty="0">
                <a:solidFill>
                  <a:schemeClr val="accent5">
                    <a:lumMod val="75000"/>
                  </a:schemeClr>
                </a:solidFill>
              </a:rPr>
              <a:t>Definición operacional y funcional de la energía: </a:t>
            </a:r>
          </a:p>
          <a:p>
            <a:r>
              <a:rPr lang="es-ES" sz="3200" dirty="0">
                <a:solidFill>
                  <a:schemeClr val="accent5">
                    <a:lumMod val="75000"/>
                  </a:schemeClr>
                </a:solidFill>
              </a:rPr>
              <a:t>Es la capacidad de los cuerpos para realizar un trabajo y producir cambios en ellos mismos o en otros cuerpos</a:t>
            </a:r>
          </a:p>
        </p:txBody>
      </p:sp>
      <p:pic>
        <p:nvPicPr>
          <p:cNvPr id="8" name="Google Shape;135;gd8fce7ada8_1_0">
            <a:extLst>
              <a:ext uri="{FF2B5EF4-FFF2-40B4-BE49-F238E27FC236}">
                <a16:creationId xmlns:a16="http://schemas.microsoft.com/office/drawing/2014/main" id="{E10F5206-9481-27AB-F4CB-65E6F35D8D30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114" y="2375321"/>
            <a:ext cx="5300420" cy="3597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5">
            <a:extLst>
              <a:ext uri="{FF2B5EF4-FFF2-40B4-BE49-F238E27FC236}">
                <a16:creationId xmlns:a16="http://schemas.microsoft.com/office/drawing/2014/main" id="{CCEE6C36-12BA-8A42-8D1C-70D632F40B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1844824"/>
            <a:ext cx="5300272" cy="465808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DF0FD4C-AB2D-A998-8356-E974EAD9D5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3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C81E5CD7-DBA8-172B-C852-6F4D9F6B3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5360" y="268521"/>
            <a:ext cx="8594429" cy="673690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rgbClr val="0070C0"/>
                </a:solidFill>
                <a:latin typeface="Roboto"/>
              </a:rPr>
              <a:t>Chile – Consumo Final de Energía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B1444BE-B121-2716-9A4C-876805727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80" y="1556792"/>
            <a:ext cx="5773412" cy="485893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69F76BE-E578-F4A1-CECE-03A4AC9C9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96" y="1340768"/>
            <a:ext cx="4468755" cy="460897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F67E4CF-37DD-21E9-375B-02EF2E21CF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5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nterior, pared, objeto, suelo&#10;&#10;Descripción generada automáticamente">
            <a:extLst>
              <a:ext uri="{FF2B5EF4-FFF2-40B4-BE49-F238E27FC236}">
                <a16:creationId xmlns:a16="http://schemas.microsoft.com/office/drawing/2014/main" id="{9DB18AD0-03D6-449E-B42D-CFD7642D7D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390" y="5499847"/>
            <a:ext cx="1917572" cy="1183117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57093" y="2224027"/>
            <a:ext cx="7646914" cy="109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ES" sz="2399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  <a:sym typeface="Helvetica Neue Light" charset="0"/>
              </a:rPr>
              <a:t>Es optimizar la relación entre la energía consumida y los resultados obtenidos.</a:t>
            </a:r>
          </a:p>
          <a:p>
            <a:pPr algn="ctr"/>
            <a:r>
              <a:rPr lang="es-ES" sz="2399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  <a:sym typeface="Helvetica Neue Light" charset="0"/>
              </a:rPr>
              <a:t>Hacer más con menos</a:t>
            </a:r>
          </a:p>
        </p:txBody>
      </p:sp>
      <p:sp>
        <p:nvSpPr>
          <p:cNvPr id="23556" name="7 Rectángulo"/>
          <p:cNvSpPr>
            <a:spLocks noChangeArrowheads="1"/>
          </p:cNvSpPr>
          <p:nvPr/>
        </p:nvSpPr>
        <p:spPr bwMode="auto">
          <a:xfrm>
            <a:off x="1569769" y="3462931"/>
            <a:ext cx="4703345" cy="58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1799" dirty="0">
                <a:latin typeface="Arial" panose="020B0604020202020204" pitchFamily="34" charset="0"/>
                <a:cs typeface="Arial" panose="020B0604020202020204" pitchFamily="34" charset="0"/>
                <a:sym typeface="Helvetica Neue Light" charset="0"/>
              </a:rPr>
              <a:t>La EE no es renunciar al uso de la energía, y menos quedar a oscuras.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463755" y="4173157"/>
            <a:ext cx="2938576" cy="58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sz="1799" b="1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La Eficiencia Energética </a:t>
            </a:r>
            <a:r>
              <a:rPr lang="es-MX" sz="1799" b="1" dirty="0">
                <a:ea typeface="ＭＳ Ｐゴシック" pitchFamily="34" charset="-128"/>
                <a:cs typeface="Arial" panose="020B0604020202020204" pitchFamily="34" charset="0"/>
              </a:rPr>
              <a:t>se puede </a:t>
            </a:r>
            <a:r>
              <a:rPr lang="es-MX" sz="1799" b="1" dirty="0">
                <a:ea typeface="ＭＳ Ｐゴシック" pitchFamily="34" charset="-128"/>
                <a:cs typeface="Arial" charset="0"/>
              </a:rPr>
              <a:t>lograr…</a:t>
            </a:r>
            <a:endParaRPr lang="es-ES" sz="1799" dirty="0">
              <a:ea typeface="ＭＳ Ｐゴシック" pitchFamily="34" charset="-128"/>
              <a:cs typeface="Arial" panose="020B0604020202020204" pitchFamily="34" charset="0"/>
              <a:sym typeface="Helvetica Neue Light" charset="0"/>
            </a:endParaRPr>
          </a:p>
        </p:txBody>
      </p:sp>
      <p:pic>
        <p:nvPicPr>
          <p:cNvPr id="2050" name="Picture 2" descr="http://www.venelogia.com/uploads/apagon-venezue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730" y="2100714"/>
            <a:ext cx="2006320" cy="133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051235" y="4133527"/>
            <a:ext cx="3583388" cy="645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799">
                <a:ea typeface="ＭＳ Ｐゴシック" pitchFamily="34" charset="-128"/>
                <a:cs typeface="Arial" charset="0"/>
              </a:rPr>
              <a:t>Con inversiones a nivel tecnológico</a:t>
            </a:r>
            <a:endParaRPr lang="es-CL" sz="1799"/>
          </a:p>
        </p:txBody>
      </p:sp>
      <p:sp>
        <p:nvSpPr>
          <p:cNvPr id="5" name="4 Rectángulo"/>
          <p:cNvSpPr/>
          <p:nvPr/>
        </p:nvSpPr>
        <p:spPr>
          <a:xfrm>
            <a:off x="6183029" y="4911151"/>
            <a:ext cx="2444263" cy="33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799" dirty="0">
                <a:ea typeface="ＭＳ Ｐゴシック" pitchFamily="34" charset="-128"/>
                <a:cs typeface="Arial" charset="0"/>
              </a:rPr>
              <a:t>Cambio en los hábitos</a:t>
            </a:r>
            <a:endParaRPr lang="es-CL" sz="1799" dirty="0"/>
          </a:p>
        </p:txBody>
      </p:sp>
      <p:pic>
        <p:nvPicPr>
          <p:cNvPr id="2052" name="Picture 4" descr="http://www.elpatiopolitico.com/wp-content/uploads/2012/09/etiqueta-eficiencia-energetica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811" y="5644061"/>
            <a:ext cx="1458214" cy="10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4.bp.blogspot.com/_sQ_jsnwPVvo/TSixMv721lI/AAAAAAAAADU/UYpE0nhrR9A/s1600/Ok.-1.png"/>
          <p:cNvPicPr>
            <a:picLocks noChangeAspect="1" noChangeArrowheads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678" y="5589830"/>
            <a:ext cx="823533" cy="8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4E271BB1-5803-4FB4-9227-FFE42C03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769" y="1291286"/>
            <a:ext cx="9175874" cy="1204744"/>
          </a:xfrm>
        </p:spPr>
        <p:txBody>
          <a:bodyPr>
            <a:noAutofit/>
          </a:bodyPr>
          <a:lstStyle/>
          <a:p>
            <a:r>
              <a:rPr lang="es-CL" b="1" dirty="0"/>
              <a:t>¿Qué es la Eficiencia Energética (EE)?</a:t>
            </a:r>
            <a:endParaRPr lang="es-CL" dirty="0"/>
          </a:p>
        </p:txBody>
      </p:sp>
      <p:sp>
        <p:nvSpPr>
          <p:cNvPr id="9" name="Flecha: hacia abajo 8">
            <a:extLst>
              <a:ext uri="{FF2B5EF4-FFF2-40B4-BE49-F238E27FC236}">
                <a16:creationId xmlns:a16="http://schemas.microsoft.com/office/drawing/2014/main" id="{A684719A-0E29-4B60-AED2-CD621BB75952}"/>
              </a:ext>
            </a:extLst>
          </p:cNvPr>
          <p:cNvSpPr/>
          <p:nvPr/>
        </p:nvSpPr>
        <p:spPr>
          <a:xfrm rot="2819098">
            <a:off x="4243085" y="4613394"/>
            <a:ext cx="319449" cy="2444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sp>
        <p:nvSpPr>
          <p:cNvPr id="21" name="Flecha: hacia abajo 20">
            <a:extLst>
              <a:ext uri="{FF2B5EF4-FFF2-40B4-BE49-F238E27FC236}">
                <a16:creationId xmlns:a16="http://schemas.microsoft.com/office/drawing/2014/main" id="{C6401044-21A4-40C9-BF71-7816E4CA9E82}"/>
              </a:ext>
            </a:extLst>
          </p:cNvPr>
          <p:cNvSpPr/>
          <p:nvPr/>
        </p:nvSpPr>
        <p:spPr>
          <a:xfrm rot="17628456">
            <a:off x="7066939" y="4627071"/>
            <a:ext cx="319449" cy="2689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pic>
        <p:nvPicPr>
          <p:cNvPr id="14" name="Imagen 13" descr="Un conjunto de letras blancas en un fondo blanco&#10;&#10;El contenido generado por IA puede ser incorrecto.">
            <a:extLst>
              <a:ext uri="{FF2B5EF4-FFF2-40B4-BE49-F238E27FC236}">
                <a16:creationId xmlns:a16="http://schemas.microsoft.com/office/drawing/2014/main" id="{369CFE36-530B-4B3D-5A81-864A152136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1480" y="4449296"/>
            <a:ext cx="667388" cy="185272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0954335-70A4-D835-5741-A2BEF7788E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556" grpId="0"/>
      <p:bldP spid="18" grpId="0"/>
      <p:bldP spid="2" grpId="0"/>
      <p:bldP spid="5" grpId="0"/>
      <p:bldP spid="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AR" sz="3199">
                <a:solidFill>
                  <a:schemeClr val="bg1"/>
                </a:solidFill>
              </a:rPr>
            </a:br>
            <a:endParaRPr lang="es-AR" sz="3199">
              <a:solidFill>
                <a:schemeClr val="bg1"/>
              </a:solidFill>
            </a:endParaRPr>
          </a:p>
        </p:txBody>
      </p:sp>
      <p:sp>
        <p:nvSpPr>
          <p:cNvPr id="10" name="Google Shape;307;p16">
            <a:extLst>
              <a:ext uri="{FF2B5EF4-FFF2-40B4-BE49-F238E27FC236}">
                <a16:creationId xmlns:a16="http://schemas.microsoft.com/office/drawing/2014/main" id="{A5454559-713C-4D56-859E-A735434224CD}"/>
              </a:ext>
            </a:extLst>
          </p:cNvPr>
          <p:cNvSpPr/>
          <p:nvPr/>
        </p:nvSpPr>
        <p:spPr>
          <a:xfrm>
            <a:off x="451030" y="6157421"/>
            <a:ext cx="3793449" cy="799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1" tIns="45688" rIns="91401" bIns="45688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ES" sz="1999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Transporte vertical / ascensores regenerativos</a:t>
            </a:r>
            <a:endParaRPr sz="1999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Google Shape;311;p16">
            <a:extLst>
              <a:ext uri="{FF2B5EF4-FFF2-40B4-BE49-F238E27FC236}">
                <a16:creationId xmlns:a16="http://schemas.microsoft.com/office/drawing/2014/main" id="{5D4570E1-8CA4-4C21-8807-D0096C394B64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8593" y="2243521"/>
            <a:ext cx="4406145" cy="28416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5" name="Google Shape;313;p16" descr="http://www.drfranklipman.com/images/2011/05/berry.jpg">
            <a:extLst>
              <a:ext uri="{FF2B5EF4-FFF2-40B4-BE49-F238E27FC236}">
                <a16:creationId xmlns:a16="http://schemas.microsoft.com/office/drawing/2014/main" id="{E2F37677-E5D0-4D85-B03C-E103B8C58603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76199" y="4391513"/>
            <a:ext cx="3977629" cy="229674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453B82F1-02F8-943C-CBAD-30F248EE3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6522" y="3685164"/>
            <a:ext cx="3210383" cy="610917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2" rIns="0" bIns="-17452" numCol="1" anchor="ctr" anchorCtr="0" compatLnSpc="1">
            <a:prstTxWarp prst="textNoShape">
              <a:avLst/>
            </a:prstTxWarp>
            <a:spAutoFit/>
          </a:bodyPr>
          <a:lstStyle/>
          <a:p>
            <a:pPr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L" altLang="es-CL" sz="2099">
                <a:solidFill>
                  <a:srgbClr val="0070C0"/>
                </a:solidFill>
                <a:latin typeface="inherit"/>
              </a:rPr>
              <a:t>Recuperación de calor en sistemas de frío.</a:t>
            </a:r>
            <a:endParaRPr lang="es-CL" altLang="es-CL" sz="1799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72950CA-18F3-4455-C8C8-192C36094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196" y="1989037"/>
            <a:ext cx="4533399" cy="287835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2" rIns="0" bIns="-17452" numCol="1" anchor="ctr" anchorCtr="0" compatLnSpc="1">
            <a:prstTxWarp prst="textNoShape">
              <a:avLst/>
            </a:prstTxWarp>
            <a:spAutoFit/>
          </a:bodyPr>
          <a:lstStyle/>
          <a:p>
            <a:pPr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L" altLang="es-CL" sz="2099" dirty="0">
                <a:solidFill>
                  <a:srgbClr val="0070C0"/>
                </a:solidFill>
                <a:latin typeface="inherit"/>
              </a:rPr>
              <a:t>Iluminación eficiente donde se necesita</a:t>
            </a:r>
            <a:endParaRPr lang="es-CL" altLang="es-CL" sz="1799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13448DAF-C2DC-8BE8-AC4F-7B2BF0A8F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0231" y="1194989"/>
            <a:ext cx="7362156" cy="64186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2" rIns="0" bIns="-17452" numCol="1" anchor="ctr" anchorCtr="0" compatLnSpc="1">
            <a:prstTxWarp prst="textNoShape">
              <a:avLst/>
            </a:prstTxWarp>
            <a:spAutoFit/>
          </a:bodyPr>
          <a:lstStyle/>
          <a:p>
            <a:pPr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L" altLang="es-CL" sz="4400" dirty="0">
                <a:solidFill>
                  <a:srgbClr val="0070C0"/>
                </a:solidFill>
                <a:latin typeface="inherit"/>
              </a:rPr>
              <a:t>¡La eficiencia se ve y se siente!</a:t>
            </a:r>
            <a:endParaRPr lang="es-CL" altLang="es-CL" sz="4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B242B77-01E5-87D5-50ED-1D236CFBFB3D}"/>
              </a:ext>
            </a:extLst>
          </p:cNvPr>
          <p:cNvSpPr txBox="1"/>
          <p:nvPr/>
        </p:nvSpPr>
        <p:spPr>
          <a:xfrm>
            <a:off x="9359107" y="1337826"/>
            <a:ext cx="6279242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12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L" altLang="es-CL" sz="1799" dirty="0">
                <a:solidFill>
                  <a:srgbClr val="0070C0"/>
                </a:solidFill>
                <a:latin typeface="inherit"/>
              </a:rPr>
              <a:t>Algunos ejemplos: </a:t>
            </a:r>
          </a:p>
        </p:txBody>
      </p:sp>
      <p:pic>
        <p:nvPicPr>
          <p:cNvPr id="11" name="Google Shape;308;p16">
            <a:extLst>
              <a:ext uri="{FF2B5EF4-FFF2-40B4-BE49-F238E27FC236}">
                <a16:creationId xmlns:a16="http://schemas.microsoft.com/office/drawing/2014/main" id="{FEC8BE2B-77F6-4BC1-9085-3516968D1303}"/>
              </a:ext>
            </a:extLst>
          </p:cNvPr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493" y="2200854"/>
            <a:ext cx="3201316" cy="393492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E1D781A-ED09-8A6A-AA24-517428B711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3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12366-F76B-95C7-62F2-6E7B6E62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197" y="2132856"/>
            <a:ext cx="8594429" cy="1826581"/>
          </a:xfrm>
        </p:spPr>
        <p:txBody>
          <a:bodyPr/>
          <a:lstStyle/>
          <a:p>
            <a:r>
              <a:rPr lang="es-CL" b="1" dirty="0">
                <a:solidFill>
                  <a:srgbClr val="0070C0"/>
                </a:solidFill>
              </a:rPr>
              <a:t>¿Cómo leer mi cuenta de la "luz"?</a:t>
            </a:r>
            <a:endParaRPr lang="es-MX" b="1" dirty="0">
              <a:solidFill>
                <a:srgbClr val="0070C0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CE10DEE-CEE3-5479-8F66-32BFFCDEC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7948" y="3968275"/>
            <a:ext cx="8594429" cy="860400"/>
          </a:xfrm>
        </p:spPr>
        <p:txBody>
          <a:bodyPr vert="horz" lIns="91416" tIns="45708" rIns="91416" bIns="45708" rtlCol="0" anchor="t">
            <a:normAutofit/>
          </a:bodyPr>
          <a:lstStyle/>
          <a:p>
            <a:r>
              <a:rPr lang="es-MX" i="1" dirty="0">
                <a:cs typeface="Calibri"/>
              </a:rPr>
              <a:t>Datos prácticos para entender la boleta eléctrica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4A12E02-7089-AA8A-F409-BE8140079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9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uentas de la luz: ¿Por qué subirán, cuánto y a quiénes impactarán ...">
            <a:extLst>
              <a:ext uri="{FF2B5EF4-FFF2-40B4-BE49-F238E27FC236}">
                <a16:creationId xmlns:a16="http://schemas.microsoft.com/office/drawing/2014/main" id="{BB5869A6-E12E-0271-5769-063D7B2A6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80" y="1052736"/>
            <a:ext cx="8234098" cy="596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3DA63C4-C529-1315-1168-6AB6006C5EE5}"/>
              </a:ext>
            </a:extLst>
          </p:cNvPr>
          <p:cNvSpPr txBox="1"/>
          <p:nvPr/>
        </p:nvSpPr>
        <p:spPr>
          <a:xfrm>
            <a:off x="113091" y="6426964"/>
            <a:ext cx="4382322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799"/>
              <a:t>Fuente: Diario Financiero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7258038-CA3F-D2F5-6904-AF3E179BF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63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646427-4B5E-7247-8E50-066A468F703F}"/>
              </a:ext>
            </a:extLst>
          </p:cNvPr>
          <p:cNvSpPr txBox="1"/>
          <p:nvPr/>
        </p:nvSpPr>
        <p:spPr>
          <a:xfrm>
            <a:off x="217087" y="2478110"/>
            <a:ext cx="2253121" cy="646163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pPr algn="ctr"/>
            <a:r>
              <a:rPr lang="es-CL" sz="1799" dirty="0">
                <a:cs typeface="Calibri"/>
              </a:rPr>
              <a:t>¿Qué pagamos todos los usuarios?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CA2D3F6-2114-F4D8-9572-9BECAD7EFAAA}"/>
              </a:ext>
            </a:extLst>
          </p:cNvPr>
          <p:cNvSpPr txBox="1"/>
          <p:nvPr/>
        </p:nvSpPr>
        <p:spPr>
          <a:xfrm>
            <a:off x="8193931" y="6213008"/>
            <a:ext cx="1161724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>
                <a:solidFill>
                  <a:schemeClr val="accent4"/>
                </a:solidFill>
              </a:rPr>
              <a:t>Clientes libres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1D83337-4293-89E5-62F6-D3C682F06CFF}"/>
              </a:ext>
            </a:extLst>
          </p:cNvPr>
          <p:cNvSpPr txBox="1"/>
          <p:nvPr/>
        </p:nvSpPr>
        <p:spPr>
          <a:xfrm>
            <a:off x="4770871" y="6208958"/>
            <a:ext cx="1419422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>
                <a:solidFill>
                  <a:schemeClr val="accent4"/>
                </a:solidFill>
              </a:rPr>
              <a:t>Clientes regulados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08B0ED6-6630-7461-41A9-CEA566710C97}"/>
              </a:ext>
            </a:extLst>
          </p:cNvPr>
          <p:cNvGrpSpPr/>
          <p:nvPr/>
        </p:nvGrpSpPr>
        <p:grpSpPr>
          <a:xfrm>
            <a:off x="5148475" y="3789189"/>
            <a:ext cx="4117153" cy="859119"/>
            <a:chOff x="6519314" y="3822297"/>
            <a:chExt cx="3418770" cy="713389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61B9BD7-E9EE-2799-FB67-3DAC36BBC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4750" y="3822297"/>
              <a:ext cx="1363334" cy="711726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226FF79A-7CC9-A887-6464-1B4314D2C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9314" y="3823960"/>
              <a:ext cx="2470677" cy="711726"/>
            </a:xfrm>
            <a:prstGeom prst="rect">
              <a:avLst/>
            </a:prstGeom>
          </p:spPr>
        </p:pic>
      </p:grpSp>
      <p:sp>
        <p:nvSpPr>
          <p:cNvPr id="9" name="Rectángulo 8">
            <a:extLst>
              <a:ext uri="{FF2B5EF4-FFF2-40B4-BE49-F238E27FC236}">
                <a16:creationId xmlns:a16="http://schemas.microsoft.com/office/drawing/2014/main" id="{2441D0EF-8592-5070-DFA3-2E3555DDB7C4}"/>
              </a:ext>
            </a:extLst>
          </p:cNvPr>
          <p:cNvSpPr/>
          <p:nvPr/>
        </p:nvSpPr>
        <p:spPr>
          <a:xfrm>
            <a:off x="6794214" y="3941134"/>
            <a:ext cx="914162" cy="79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cxnSp>
        <p:nvCxnSpPr>
          <p:cNvPr id="10" name="Conector: angular 9">
            <a:extLst>
              <a:ext uri="{FF2B5EF4-FFF2-40B4-BE49-F238E27FC236}">
                <a16:creationId xmlns:a16="http://schemas.microsoft.com/office/drawing/2014/main" id="{8D9FD81E-4883-9EF1-6C9C-506C1A9361BE}"/>
              </a:ext>
            </a:extLst>
          </p:cNvPr>
          <p:cNvCxnSpPr>
            <a:cxnSpLocks/>
            <a:stCxn id="9" idx="2"/>
            <a:endCxn id="25" idx="0"/>
          </p:cNvCxnSpPr>
          <p:nvPr/>
        </p:nvCxnSpPr>
        <p:spPr>
          <a:xfrm rot="16200000" flipH="1">
            <a:off x="7638745" y="4344199"/>
            <a:ext cx="748598" cy="152349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Conector: angular 10">
            <a:extLst>
              <a:ext uri="{FF2B5EF4-FFF2-40B4-BE49-F238E27FC236}">
                <a16:creationId xmlns:a16="http://schemas.microsoft.com/office/drawing/2014/main" id="{D074E4B4-D64A-CF43-3CB4-7A6E1C979B24}"/>
              </a:ext>
            </a:extLst>
          </p:cNvPr>
          <p:cNvCxnSpPr>
            <a:cxnSpLocks/>
            <a:stCxn id="9" idx="2"/>
            <a:endCxn id="24" idx="0"/>
          </p:cNvCxnSpPr>
          <p:nvPr/>
        </p:nvCxnSpPr>
        <p:spPr>
          <a:xfrm rot="5400000">
            <a:off x="5991640" y="4220592"/>
            <a:ext cx="748598" cy="1770713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2" name="Gráfico 11" descr="Paneles solares">
            <a:extLst>
              <a:ext uri="{FF2B5EF4-FFF2-40B4-BE49-F238E27FC236}">
                <a16:creationId xmlns:a16="http://schemas.microsoft.com/office/drawing/2014/main" id="{868FF46B-A524-16E5-458D-E6220A351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25882" y="470909"/>
            <a:ext cx="865604" cy="86560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0D5BB8C-9F14-394E-CC93-F027E3DA25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056" y="1857132"/>
            <a:ext cx="631197" cy="579504"/>
          </a:xfrm>
          <a:prstGeom prst="rect">
            <a:avLst/>
          </a:prstGeom>
        </p:spPr>
      </p:pic>
      <p:pic>
        <p:nvPicPr>
          <p:cNvPr id="14" name="Gráfico 13" descr="Turbinas de viento">
            <a:extLst>
              <a:ext uri="{FF2B5EF4-FFF2-40B4-BE49-F238E27FC236}">
                <a16:creationId xmlns:a16="http://schemas.microsoft.com/office/drawing/2014/main" id="{0B39B7D7-2896-8AD3-AE49-A8FFC55CC4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01693" y="469906"/>
            <a:ext cx="865604" cy="865604"/>
          </a:xfrm>
          <a:prstGeom prst="rect">
            <a:avLst/>
          </a:prstGeom>
        </p:spPr>
      </p:pic>
      <p:cxnSp>
        <p:nvCxnSpPr>
          <p:cNvPr id="15" name="Conector: angular 14">
            <a:extLst>
              <a:ext uri="{FF2B5EF4-FFF2-40B4-BE49-F238E27FC236}">
                <a16:creationId xmlns:a16="http://schemas.microsoft.com/office/drawing/2014/main" id="{3AD34353-6826-BCDA-E4EA-7C6FE29FEE49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 rot="16200000" flipH="1">
            <a:off x="6746861" y="-751664"/>
            <a:ext cx="520619" cy="469697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Conector: angular 15">
            <a:extLst>
              <a:ext uri="{FF2B5EF4-FFF2-40B4-BE49-F238E27FC236}">
                <a16:creationId xmlns:a16="http://schemas.microsoft.com/office/drawing/2014/main" id="{AD92DB95-5908-A8A8-B3B2-E978098F844B}"/>
              </a:ext>
            </a:extLst>
          </p:cNvPr>
          <p:cNvCxnSpPr>
            <a:cxnSpLocks/>
            <a:stCxn id="14" idx="2"/>
            <a:endCxn id="13" idx="0"/>
          </p:cNvCxnSpPr>
          <p:nvPr/>
        </p:nvCxnSpPr>
        <p:spPr>
          <a:xfrm rot="16200000" flipH="1">
            <a:off x="7384263" y="-114260"/>
            <a:ext cx="521622" cy="3421160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7" name="Imagen 16">
            <a:extLst>
              <a:ext uri="{FF2B5EF4-FFF2-40B4-BE49-F238E27FC236}">
                <a16:creationId xmlns:a16="http://schemas.microsoft.com/office/drawing/2014/main" id="{F7ABE741-00CF-4578-3D95-FDBC8401B4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923" y="2075884"/>
            <a:ext cx="1543519" cy="109453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8349C3C4-354A-7F24-4FBE-3EFCF9CFCD4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436" y="2146884"/>
            <a:ext cx="1405860" cy="984672"/>
          </a:xfrm>
          <a:prstGeom prst="rect">
            <a:avLst/>
          </a:prstGeom>
        </p:spPr>
      </p:pic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EE512A4D-043C-F6AA-64E5-7637E09A5CE8}"/>
              </a:ext>
            </a:extLst>
          </p:cNvPr>
          <p:cNvCxnSpPr>
            <a:cxnSpLocks/>
            <a:stCxn id="13" idx="2"/>
            <a:endCxn id="17" idx="3"/>
          </p:cNvCxnSpPr>
          <p:nvPr/>
        </p:nvCxnSpPr>
        <p:spPr>
          <a:xfrm rot="5400000">
            <a:off x="9033791" y="2301287"/>
            <a:ext cx="186515" cy="457213"/>
          </a:xfrm>
          <a:prstGeom prst="bentConnector2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onector: angular 19">
            <a:extLst>
              <a:ext uri="{FF2B5EF4-FFF2-40B4-BE49-F238E27FC236}">
                <a16:creationId xmlns:a16="http://schemas.microsoft.com/office/drawing/2014/main" id="{1F18174F-B03F-13E5-6CCB-A05536ED4D71}"/>
              </a:ext>
            </a:extLst>
          </p:cNvPr>
          <p:cNvCxnSpPr>
            <a:cxnSpLocks/>
            <a:stCxn id="18" idx="1"/>
            <a:endCxn id="26" idx="0"/>
          </p:cNvCxnSpPr>
          <p:nvPr/>
        </p:nvCxnSpPr>
        <p:spPr>
          <a:xfrm rot="10800000" flipV="1">
            <a:off x="4663472" y="2639219"/>
            <a:ext cx="297965" cy="556590"/>
          </a:xfrm>
          <a:prstGeom prst="bentConnector2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Conector: angular 20">
            <a:extLst>
              <a:ext uri="{FF2B5EF4-FFF2-40B4-BE49-F238E27FC236}">
                <a16:creationId xmlns:a16="http://schemas.microsoft.com/office/drawing/2014/main" id="{13399C16-A67C-B0AB-DEA4-6AC0870EF8E9}"/>
              </a:ext>
            </a:extLst>
          </p:cNvPr>
          <p:cNvCxnSpPr>
            <a:cxnSpLocks/>
            <a:stCxn id="17" idx="1"/>
          </p:cNvCxnSpPr>
          <p:nvPr/>
        </p:nvCxnSpPr>
        <p:spPr>
          <a:xfrm rot="10800000" flipV="1">
            <a:off x="7131313" y="2623151"/>
            <a:ext cx="223611" cy="3574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Conector: angular 21">
            <a:extLst>
              <a:ext uri="{FF2B5EF4-FFF2-40B4-BE49-F238E27FC236}">
                <a16:creationId xmlns:a16="http://schemas.microsoft.com/office/drawing/2014/main" id="{22B097C8-0AC3-B007-B32C-82CBFB8A183C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367296" y="2639220"/>
            <a:ext cx="223611" cy="8055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60B26BB-6AD0-063B-59D5-981AAFC5E6A3}"/>
              </a:ext>
            </a:extLst>
          </p:cNvPr>
          <p:cNvSpPr txBox="1"/>
          <p:nvPr/>
        </p:nvSpPr>
        <p:spPr>
          <a:xfrm>
            <a:off x="6267121" y="3262607"/>
            <a:ext cx="1405860" cy="276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>
                <a:solidFill>
                  <a:schemeClr val="accent2"/>
                </a:solidFill>
              </a:rPr>
              <a:t>Transmisión</a:t>
            </a:r>
          </a:p>
        </p:txBody>
      </p:sp>
      <p:pic>
        <p:nvPicPr>
          <p:cNvPr id="24" name="Gráfico 23" descr="Hogar">
            <a:extLst>
              <a:ext uri="{FF2B5EF4-FFF2-40B4-BE49-F238E27FC236}">
                <a16:creationId xmlns:a16="http://schemas.microsoft.com/office/drawing/2014/main" id="{99EB9B02-5DCB-D304-FAA6-FE7B1EA5CD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91485" y="5480248"/>
            <a:ext cx="778193" cy="778193"/>
          </a:xfrm>
          <a:prstGeom prst="rect">
            <a:avLst/>
          </a:prstGeom>
        </p:spPr>
      </p:pic>
      <p:pic>
        <p:nvPicPr>
          <p:cNvPr id="25" name="Gráfico 24" descr="Fábrica">
            <a:extLst>
              <a:ext uri="{FF2B5EF4-FFF2-40B4-BE49-F238E27FC236}">
                <a16:creationId xmlns:a16="http://schemas.microsoft.com/office/drawing/2014/main" id="{C567205C-0DEA-6FE7-EEF7-F713862A86E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386094" y="5480247"/>
            <a:ext cx="777398" cy="777398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D18E6FB1-4F73-EA17-B966-3A52661004D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72" y="3195810"/>
            <a:ext cx="631197" cy="579504"/>
          </a:xfrm>
          <a:prstGeom prst="rect">
            <a:avLst/>
          </a:prstGeom>
        </p:spPr>
      </p:pic>
      <p:cxnSp>
        <p:nvCxnSpPr>
          <p:cNvPr id="27" name="Conector: angular 26">
            <a:extLst>
              <a:ext uri="{FF2B5EF4-FFF2-40B4-BE49-F238E27FC236}">
                <a16:creationId xmlns:a16="http://schemas.microsoft.com/office/drawing/2014/main" id="{9FD66920-2495-86AF-FAC9-B68EB3DF2D9E}"/>
              </a:ext>
            </a:extLst>
          </p:cNvPr>
          <p:cNvCxnSpPr>
            <a:cxnSpLocks/>
            <a:stCxn id="26" idx="2"/>
            <a:endCxn id="8" idx="1"/>
          </p:cNvCxnSpPr>
          <p:nvPr/>
        </p:nvCxnSpPr>
        <p:spPr>
          <a:xfrm rot="16200000" flipH="1">
            <a:off x="4683756" y="3755029"/>
            <a:ext cx="444435" cy="485004"/>
          </a:xfrm>
          <a:prstGeom prst="bentConnector2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8" name="Imagen 27">
            <a:extLst>
              <a:ext uri="{FF2B5EF4-FFF2-40B4-BE49-F238E27FC236}">
                <a16:creationId xmlns:a16="http://schemas.microsoft.com/office/drawing/2014/main" id="{9DB7C3AF-2E7B-7D42-4C13-AC52022D95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855" y="2618426"/>
            <a:ext cx="631197" cy="579504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300E42AE-FD6A-BD9C-4D54-AA61D765926F}"/>
              </a:ext>
            </a:extLst>
          </p:cNvPr>
          <p:cNvSpPr txBox="1"/>
          <p:nvPr/>
        </p:nvSpPr>
        <p:spPr>
          <a:xfrm>
            <a:off x="5917382" y="3919924"/>
            <a:ext cx="2177871" cy="276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>
                <a:solidFill>
                  <a:schemeClr val="accent6"/>
                </a:solidFill>
              </a:rPr>
              <a:t>Distribución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57D4F0D-96C3-DDBC-7CD1-251E56F7A51C}"/>
              </a:ext>
            </a:extLst>
          </p:cNvPr>
          <p:cNvSpPr txBox="1"/>
          <p:nvPr/>
        </p:nvSpPr>
        <p:spPr>
          <a:xfrm>
            <a:off x="6267121" y="1612788"/>
            <a:ext cx="1405860" cy="276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>
                <a:solidFill>
                  <a:schemeClr val="accent5">
                    <a:lumMod val="75000"/>
                  </a:schemeClr>
                </a:solidFill>
              </a:rPr>
              <a:t>Generación</a:t>
            </a:r>
          </a:p>
        </p:txBody>
      </p:sp>
      <p:sp>
        <p:nvSpPr>
          <p:cNvPr id="4" name="Abrir llave 3">
            <a:extLst>
              <a:ext uri="{FF2B5EF4-FFF2-40B4-BE49-F238E27FC236}">
                <a16:creationId xmlns:a16="http://schemas.microsoft.com/office/drawing/2014/main" id="{714ED52D-DACC-5069-5E9A-BFB75B5833BB}"/>
              </a:ext>
            </a:extLst>
          </p:cNvPr>
          <p:cNvSpPr/>
          <p:nvPr/>
        </p:nvSpPr>
        <p:spPr>
          <a:xfrm>
            <a:off x="2755937" y="469906"/>
            <a:ext cx="1135716" cy="458293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18645C46-A3E0-3A25-27D1-F5979340018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9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B2F10-C80D-C5FF-94CA-75B081E75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4F0DCE54-D9E1-8E07-EE51-4D7F1F7CC08D}"/>
              </a:ext>
            </a:extLst>
          </p:cNvPr>
          <p:cNvSpPr txBox="1"/>
          <p:nvPr/>
        </p:nvSpPr>
        <p:spPr>
          <a:xfrm>
            <a:off x="2034769" y="3244382"/>
            <a:ext cx="8164099" cy="1076937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r>
              <a:rPr lang="es-CL" sz="3199" b="1" dirty="0">
                <a:solidFill>
                  <a:srgbClr val="0070C0"/>
                </a:solidFill>
                <a:cs typeface="Calibri"/>
              </a:rPr>
              <a:t>¿Cómo es la cuenta eléctrica de una casa o departamento con Tarifa BT1?</a:t>
            </a:r>
          </a:p>
        </p:txBody>
      </p:sp>
      <p:pic>
        <p:nvPicPr>
          <p:cNvPr id="6" name="Gráfico 5" descr="Hogar">
            <a:extLst>
              <a:ext uri="{FF2B5EF4-FFF2-40B4-BE49-F238E27FC236}">
                <a16:creationId xmlns:a16="http://schemas.microsoft.com/office/drawing/2014/main" id="{6783354C-2E75-6FE9-8CDE-909D48FE5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224" y="3267712"/>
            <a:ext cx="778193" cy="77819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0EA96A-5C1E-BB18-A4CF-70B95FC76B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2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74D0D39-15A7-6406-8520-CFA492C55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39835853-F39F-3029-434F-F21533BCD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8" y="116632"/>
            <a:ext cx="138366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4378E60-F628-C1B0-A47D-43D3DE12D085}"/>
              </a:ext>
            </a:extLst>
          </p:cNvPr>
          <p:cNvSpPr txBox="1"/>
          <p:nvPr/>
        </p:nvSpPr>
        <p:spPr>
          <a:xfrm>
            <a:off x="809580" y="1340768"/>
            <a:ext cx="9505055" cy="4537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s-E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s-ES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s-CL" sz="6000" b="1" u="sng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Contenidos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s-CL" sz="40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1.-Rol de la Eficiencia Energética en el país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s-CL" sz="4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2.- ¿Cómo leer mi cuenta de la "luz"?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s-CL" sz="4000" b="1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Buenas Prácticas de Eficiencia Energética</a:t>
            </a:r>
            <a:endParaRPr lang="es-CL" sz="40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s-ES" sz="1800" dirty="0">
                <a:solidFill>
                  <a:srgbClr val="22222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1144B54-B54D-B1C9-BF7E-B0DC75C662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2" y="58714"/>
            <a:ext cx="1736423" cy="97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3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C57BC22-0D07-B6B1-D520-71CAB454BC3E}"/>
              </a:ext>
            </a:extLst>
          </p:cNvPr>
          <p:cNvSpPr txBox="1"/>
          <p:nvPr/>
        </p:nvSpPr>
        <p:spPr>
          <a:xfrm>
            <a:off x="3403283" y="372290"/>
            <a:ext cx="5009457" cy="830781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pPr algn="ctr"/>
            <a:r>
              <a:rPr lang="es-CL" sz="2399" dirty="0">
                <a:solidFill>
                  <a:srgbClr val="0070C0"/>
                </a:solidFill>
                <a:cs typeface="Calibri"/>
              </a:rPr>
              <a:t>Tarifas Residenciales </a:t>
            </a:r>
            <a:br>
              <a:rPr lang="es-CL" sz="2399" dirty="0">
                <a:solidFill>
                  <a:srgbClr val="0070C0"/>
                </a:solidFill>
                <a:cs typeface="Calibri"/>
              </a:rPr>
            </a:br>
            <a:r>
              <a:rPr lang="es-CL" sz="2399" dirty="0">
                <a:solidFill>
                  <a:srgbClr val="0070C0"/>
                </a:solidFill>
                <a:cs typeface="Calibri"/>
              </a:rPr>
              <a:t>Potencia contratada &lt;10kW</a:t>
            </a:r>
          </a:p>
        </p:txBody>
      </p:sp>
      <p:pic>
        <p:nvPicPr>
          <p:cNvPr id="6" name="Gráfico 5" descr="Hogar">
            <a:extLst>
              <a:ext uri="{FF2B5EF4-FFF2-40B4-BE49-F238E27FC236}">
                <a16:creationId xmlns:a16="http://schemas.microsoft.com/office/drawing/2014/main" id="{B0CCFCD6-D3B7-2CA9-FC65-D476AA0ED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6608" y="2650807"/>
            <a:ext cx="778193" cy="778193"/>
          </a:xfrm>
          <a:prstGeom prst="rect">
            <a:avLst/>
          </a:prstGeom>
        </p:spPr>
      </p:pic>
      <p:pic>
        <p:nvPicPr>
          <p:cNvPr id="2052" name="Picture 4" descr="Negocio local - Iconos gratis de comercio y compras">
            <a:extLst>
              <a:ext uri="{FF2B5EF4-FFF2-40B4-BE49-F238E27FC236}">
                <a16:creationId xmlns:a16="http://schemas.microsoft.com/office/drawing/2014/main" id="{28A38E98-976C-75C3-9CE7-533753955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4" b="10776"/>
          <a:stretch/>
        </p:blipFill>
        <p:spPr bwMode="auto">
          <a:xfrm>
            <a:off x="325538" y="4509120"/>
            <a:ext cx="708672" cy="69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B5881F4-5ACA-CE96-76D7-5362B14E1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390013"/>
              </p:ext>
            </p:extLst>
          </p:nvPr>
        </p:nvGraphicFramePr>
        <p:xfrm>
          <a:off x="1396664" y="1825752"/>
          <a:ext cx="10379184" cy="4457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28096">
                  <a:extLst>
                    <a:ext uri="{9D8B030D-6E8A-4147-A177-3AD203B41FA5}">
                      <a16:colId xmlns:a16="http://schemas.microsoft.com/office/drawing/2014/main" val="3668624150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1761906826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257732006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1633118935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833429790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3309913570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3395443194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3513400501"/>
                    </a:ext>
                  </a:extLst>
                </a:gridCol>
                <a:gridCol w="1193886">
                  <a:extLst>
                    <a:ext uri="{9D8B030D-6E8A-4147-A177-3AD203B41FA5}">
                      <a16:colId xmlns:a16="http://schemas.microsoft.com/office/drawing/2014/main" val="1135959230"/>
                    </a:ext>
                  </a:extLst>
                </a:gridCol>
              </a:tblGrid>
              <a:tr h="98462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Tarifa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Energía 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(kWh*$)</a:t>
                      </a: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Transmisión</a:t>
                      </a:r>
                      <a:br>
                        <a:rPr lang="es-CL" sz="1600" u="none" strike="noStrike" dirty="0">
                          <a:effectLst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(kWh*$)</a:t>
                      </a: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Servicio Público</a:t>
                      </a:r>
                      <a:br>
                        <a:rPr lang="es-CL" sz="1600" u="none" strike="noStrike" dirty="0">
                          <a:effectLst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(kWh*$)</a:t>
                      </a: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Potencia Contratada</a:t>
                      </a:r>
                      <a:br>
                        <a:rPr lang="es-CL" sz="1600" u="none" strike="noStrike" dirty="0">
                          <a:effectLst/>
                        </a:rPr>
                      </a:br>
                      <a:r>
                        <a:rPr lang="es-CL" sz="1600" u="none" strike="noStrike" dirty="0">
                          <a:effectLst/>
                        </a:rPr>
                        <a:t>(kW*$) </a:t>
                      </a: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Potencia Suministrada</a:t>
                      </a:r>
                      <a:br>
                        <a:rPr lang="es-CL" sz="1600" u="none" strike="noStrike" dirty="0">
                          <a:effectLst/>
                        </a:rPr>
                      </a:br>
                      <a:r>
                        <a:rPr lang="es-CL" sz="1600" u="none" strike="noStrike" dirty="0">
                          <a:effectLst/>
                        </a:rPr>
                        <a:t>2Max*$</a:t>
                      </a: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Potencia Contratada en Hora Punta</a:t>
                      </a: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Potencia en Hora Punta</a:t>
                      </a:r>
                      <a:br>
                        <a:rPr lang="es-CL" sz="1600" u="none" strike="noStrike" dirty="0">
                          <a:effectLst/>
                        </a:rPr>
                      </a:br>
                      <a:r>
                        <a:rPr lang="es-CL" sz="1400" u="none" strike="noStrike" dirty="0">
                          <a:effectLst/>
                        </a:rPr>
                        <a:t>(18:00- 22:00)</a:t>
                      </a: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600" u="none" strike="noStrike" dirty="0">
                          <a:effectLst/>
                        </a:rPr>
                        <a:t>Compras por Potencia</a:t>
                      </a: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686301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>
                          <a:effectLst/>
                        </a:rPr>
                        <a:t>BT1</a:t>
                      </a:r>
                      <a:endParaRPr lang="es-CL" sz="14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351873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BT2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247302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BT3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913420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BT4.1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513917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BT4.2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637253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BT4.3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031478"/>
                  </a:ext>
                </a:extLst>
              </a:tr>
              <a:tr h="49609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1400" u="none" strike="noStrike" dirty="0">
                          <a:effectLst/>
                        </a:rPr>
                        <a:t>BT5</a:t>
                      </a:r>
                      <a:endParaRPr lang="es-CL" sz="14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3" marR="9523" marT="9523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û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L" sz="2800" u="none" strike="noStrike" dirty="0">
                          <a:effectLst/>
                          <a:latin typeface="Wingdings" panose="05000000000000000000" pitchFamily="2" charset="2"/>
                        </a:rPr>
                        <a:t>ü</a:t>
                      </a:r>
                      <a:endParaRPr lang="es-CL" sz="2800" b="0" i="0" u="none" strike="noStrike" dirty="0">
                        <a:solidFill>
                          <a:srgbClr val="FFFFFF"/>
                        </a:solidFill>
                        <a:effectLst/>
                        <a:latin typeface="Wingdings" panose="05000000000000000000" pitchFamily="2" charset="2"/>
                      </a:endParaRPr>
                    </a:p>
                  </a:txBody>
                  <a:tcPr marL="9523" marR="9523" marT="9523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689950"/>
                  </a:ext>
                </a:extLst>
              </a:tr>
            </a:tbl>
          </a:graphicData>
        </a:graphic>
      </p:graphicFrame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2F031FA4-CB28-92E0-3513-E632564098DD}"/>
              </a:ext>
            </a:extLst>
          </p:cNvPr>
          <p:cNvSpPr/>
          <p:nvPr/>
        </p:nvSpPr>
        <p:spPr>
          <a:xfrm>
            <a:off x="1327142" y="1676856"/>
            <a:ext cx="10605075" cy="1651597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6FB6466-BCDC-340E-1EB5-A04541F561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77B84868-7EAD-B697-9FA0-F375386EC86C}"/>
              </a:ext>
            </a:extLst>
          </p:cNvPr>
          <p:cNvSpPr/>
          <p:nvPr/>
        </p:nvSpPr>
        <p:spPr>
          <a:xfrm>
            <a:off x="255832" y="2380214"/>
            <a:ext cx="1705808" cy="3204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33B3D8E-EC94-5C8A-05C9-F8A0D4505770}"/>
              </a:ext>
            </a:extLst>
          </p:cNvPr>
          <p:cNvGrpSpPr/>
          <p:nvPr/>
        </p:nvGrpSpPr>
        <p:grpSpPr>
          <a:xfrm>
            <a:off x="122515" y="893"/>
            <a:ext cx="8896619" cy="6856214"/>
            <a:chOff x="122548" y="0"/>
            <a:chExt cx="8898936" cy="6858000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1785A1B4-C624-AA52-CE1E-E13FF9956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548" y="0"/>
              <a:ext cx="8756196" cy="685800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239E3BE9-4A06-982C-F9C9-1EED635514DE}"/>
                </a:ext>
              </a:extLst>
            </p:cNvPr>
            <p:cNvSpPr/>
            <p:nvPr/>
          </p:nvSpPr>
          <p:spPr>
            <a:xfrm>
              <a:off x="5701317" y="1636486"/>
              <a:ext cx="2642583" cy="1854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DFCC4CE-19D2-F124-8BBD-5CE6C54BC565}"/>
                </a:ext>
              </a:extLst>
            </p:cNvPr>
            <p:cNvSpPr/>
            <p:nvPr/>
          </p:nvSpPr>
          <p:spPr>
            <a:xfrm>
              <a:off x="5790937" y="1821896"/>
              <a:ext cx="2642583" cy="1854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2C9AA6E-C9E8-5C88-5EB0-35D7990637B3}"/>
                </a:ext>
              </a:extLst>
            </p:cNvPr>
            <p:cNvSpPr/>
            <p:nvPr/>
          </p:nvSpPr>
          <p:spPr>
            <a:xfrm>
              <a:off x="7877797" y="911986"/>
              <a:ext cx="789953" cy="1966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0179766-3EC4-D36F-84AB-06F7606CE23C}"/>
                </a:ext>
              </a:extLst>
            </p:cNvPr>
            <p:cNvSpPr/>
            <p:nvPr/>
          </p:nvSpPr>
          <p:spPr>
            <a:xfrm>
              <a:off x="5028938" y="1405610"/>
              <a:ext cx="1683012" cy="1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EE902363-8632-2A5A-C1FF-BF0A8A06DF20}"/>
                </a:ext>
              </a:extLst>
            </p:cNvPr>
            <p:cNvSpPr/>
            <p:nvPr/>
          </p:nvSpPr>
          <p:spPr>
            <a:xfrm>
              <a:off x="6133708" y="5221514"/>
              <a:ext cx="1022350" cy="1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4B272E3D-9B3A-CE96-865F-00450B55BC86}"/>
                </a:ext>
              </a:extLst>
            </p:cNvPr>
            <p:cNvSpPr/>
            <p:nvPr/>
          </p:nvSpPr>
          <p:spPr>
            <a:xfrm>
              <a:off x="7999134" y="546100"/>
              <a:ext cx="1022350" cy="1349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EB6CE52B-2840-0605-F9F3-F0EBA67924DF}"/>
                </a:ext>
              </a:extLst>
            </p:cNvPr>
            <p:cNvSpPr/>
            <p:nvPr/>
          </p:nvSpPr>
          <p:spPr>
            <a:xfrm>
              <a:off x="4950742" y="4627400"/>
              <a:ext cx="1022350" cy="282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AD41A7DD-4891-6E21-AB90-0683A8C413F9}"/>
                </a:ext>
              </a:extLst>
            </p:cNvPr>
            <p:cNvSpPr/>
            <p:nvPr/>
          </p:nvSpPr>
          <p:spPr>
            <a:xfrm>
              <a:off x="122548" y="3521168"/>
              <a:ext cx="4385508" cy="33368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2387C108-63C4-ADE4-5962-8207413C9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1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51876-72A6-8B86-F69B-1EC93AA7A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01371741-1F64-6EBA-977D-8B16A3462424}"/>
              </a:ext>
            </a:extLst>
          </p:cNvPr>
          <p:cNvGrpSpPr/>
          <p:nvPr/>
        </p:nvGrpSpPr>
        <p:grpSpPr>
          <a:xfrm>
            <a:off x="126817" y="210549"/>
            <a:ext cx="11061669" cy="6314795"/>
            <a:chOff x="122548" y="0"/>
            <a:chExt cx="6011160" cy="3601175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943F9D8C-7CE6-16BE-F981-5AE553ABB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2548" y="0"/>
              <a:ext cx="6011160" cy="3601175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0F5D7EE4-F125-E624-B6B2-44A0AF4CEF00}"/>
                </a:ext>
              </a:extLst>
            </p:cNvPr>
            <p:cNvSpPr/>
            <p:nvPr/>
          </p:nvSpPr>
          <p:spPr>
            <a:xfrm>
              <a:off x="5701317" y="1636486"/>
              <a:ext cx="432391" cy="1854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0064E049-21A0-21FE-9373-4CF6A197A711}"/>
                </a:ext>
              </a:extLst>
            </p:cNvPr>
            <p:cNvSpPr/>
            <p:nvPr/>
          </p:nvSpPr>
          <p:spPr>
            <a:xfrm>
              <a:off x="5790937" y="1821896"/>
              <a:ext cx="342771" cy="1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78AEF730-D11E-0800-41CA-DA5D81BADB84}"/>
                </a:ext>
              </a:extLst>
            </p:cNvPr>
            <p:cNvSpPr/>
            <p:nvPr/>
          </p:nvSpPr>
          <p:spPr>
            <a:xfrm>
              <a:off x="5032456" y="1400431"/>
              <a:ext cx="1101252" cy="1854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799"/>
            </a:p>
          </p:txBody>
        </p:sp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FF1697C8-E036-581F-1B8E-B66B0992B1D2}"/>
              </a:ext>
            </a:extLst>
          </p:cNvPr>
          <p:cNvSpPr/>
          <p:nvPr/>
        </p:nvSpPr>
        <p:spPr>
          <a:xfrm>
            <a:off x="405780" y="4077072"/>
            <a:ext cx="3384376" cy="13681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</p:spTree>
    <p:extLst>
      <p:ext uri="{BB962C8B-B14F-4D97-AF65-F5344CB8AC3E}">
        <p14:creationId xmlns:p14="http://schemas.microsoft.com/office/powerpoint/2010/main" val="406403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4469368-B1CD-2BDC-AA1A-BC9AD32E9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8913639" cy="685621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9265BDA-3128-E80A-1036-16FB81856D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86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22189-D42A-ABFD-7511-A1F27E8E5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EDC8D4D-4917-14A5-D241-0DA0F90482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1690333"/>
            <a:ext cx="12188825" cy="334488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CCD85FB-A9A2-FA57-45DA-FD5B53365091}"/>
              </a:ext>
            </a:extLst>
          </p:cNvPr>
          <p:cNvSpPr/>
          <p:nvPr/>
        </p:nvSpPr>
        <p:spPr>
          <a:xfrm>
            <a:off x="203843" y="2115286"/>
            <a:ext cx="5626478" cy="983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2A3FE98-F660-6134-46C1-196EE8E3B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42" y="4363225"/>
            <a:ext cx="5828596" cy="169524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E74E26C-68C5-B319-593D-CDFD4F19447F}"/>
              </a:ext>
            </a:extLst>
          </p:cNvPr>
          <p:cNvSpPr txBox="1"/>
          <p:nvPr/>
        </p:nvSpPr>
        <p:spPr>
          <a:xfrm>
            <a:off x="4780587" y="314690"/>
            <a:ext cx="3967650" cy="120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799" dirty="0">
                <a:solidFill>
                  <a:srgbClr val="FF0000"/>
                </a:solidFill>
              </a:rPr>
              <a:t>Energía: 198,75 $/kWh</a:t>
            </a:r>
          </a:p>
          <a:p>
            <a:r>
              <a:rPr lang="es-CL" sz="1799" dirty="0">
                <a:solidFill>
                  <a:srgbClr val="FF0000"/>
                </a:solidFill>
              </a:rPr>
              <a:t>Transporte: 16,2 $/kWh</a:t>
            </a:r>
          </a:p>
          <a:p>
            <a:endParaRPr lang="es-CL" sz="1799" dirty="0">
              <a:solidFill>
                <a:srgbClr val="FF0000"/>
              </a:solidFill>
            </a:endParaRPr>
          </a:p>
          <a:p>
            <a:r>
              <a:rPr lang="es-CL" sz="1799" dirty="0">
                <a:solidFill>
                  <a:srgbClr val="FF0000"/>
                </a:solidFill>
              </a:rPr>
              <a:t>Total: $218,95 $/kWh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D56DF86-CADB-97B3-CCF1-2669B8735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65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4469368-B1CD-2BDC-AA1A-BC9AD32E9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4052" y="692696"/>
            <a:ext cx="7826921" cy="616530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FB7D016-53DC-0C27-32DB-C263944EDC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008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2CEE2-868F-FB0F-70B9-9A753E308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648F0A1-42D5-636F-53C4-B41D89074961}"/>
              </a:ext>
            </a:extLst>
          </p:cNvPr>
          <p:cNvSpPr txBox="1"/>
          <p:nvPr/>
        </p:nvSpPr>
        <p:spPr>
          <a:xfrm>
            <a:off x="2034769" y="3244382"/>
            <a:ext cx="8548775" cy="1076937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r>
              <a:rPr lang="es-CL" sz="3199" b="1" dirty="0">
                <a:solidFill>
                  <a:srgbClr val="0070C0"/>
                </a:solidFill>
                <a:cs typeface="Calibri"/>
              </a:rPr>
              <a:t>¿Cómo optimizar y desperdiciar menos energía en la casa?</a:t>
            </a:r>
          </a:p>
        </p:txBody>
      </p:sp>
      <p:pic>
        <p:nvPicPr>
          <p:cNvPr id="6" name="Gráfico 5" descr="Hogar">
            <a:extLst>
              <a:ext uri="{FF2B5EF4-FFF2-40B4-BE49-F238E27FC236}">
                <a16:creationId xmlns:a16="http://schemas.microsoft.com/office/drawing/2014/main" id="{892DD846-35DD-289B-E5DB-1EA59AE0A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224" y="3267712"/>
            <a:ext cx="778193" cy="77819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23E3372-4977-39BD-C6C5-E307E53D97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5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710036" y="884558"/>
            <a:ext cx="7770175" cy="1320800"/>
          </a:xfrm>
        </p:spPr>
        <p:txBody>
          <a:bodyPr/>
          <a:lstStyle/>
          <a:p>
            <a:r>
              <a:rPr lang="es-MX" dirty="0">
                <a:solidFill>
                  <a:srgbClr val="0070C0"/>
                </a:solidFill>
              </a:rPr>
              <a:t>Energía y Potencia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63" y="1997841"/>
            <a:ext cx="7846556" cy="476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974CD89-089F-6E87-2BCE-B67C1B386C2F}"/>
              </a:ext>
            </a:extLst>
          </p:cNvPr>
          <p:cNvSpPr txBox="1"/>
          <p:nvPr/>
        </p:nvSpPr>
        <p:spPr>
          <a:xfrm>
            <a:off x="4956816" y="1290397"/>
            <a:ext cx="3967650" cy="9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sz="1799" dirty="0">
              <a:solidFill>
                <a:srgbClr val="FF0000"/>
              </a:solidFill>
            </a:endParaRPr>
          </a:p>
          <a:p>
            <a:r>
              <a:rPr lang="es-CL" sz="1799" dirty="0">
                <a:solidFill>
                  <a:srgbClr val="FF0000"/>
                </a:solidFill>
              </a:rPr>
              <a:t>En el ejemplo:</a:t>
            </a:r>
          </a:p>
          <a:p>
            <a:r>
              <a:rPr lang="es-CL" sz="1799" dirty="0">
                <a:solidFill>
                  <a:srgbClr val="FF0000"/>
                </a:solidFill>
              </a:rPr>
              <a:t>Total: $204 $/kWh x 1 kWh = $204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E5E1E6A-2DCA-88C5-C7B3-7DCBF927AA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99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3BFCDC8-09E0-5821-C5D5-42CA8AD7E40E}"/>
              </a:ext>
            </a:extLst>
          </p:cNvPr>
          <p:cNvSpPr txBox="1"/>
          <p:nvPr/>
        </p:nvSpPr>
        <p:spPr>
          <a:xfrm>
            <a:off x="1413893" y="1525857"/>
            <a:ext cx="9217024" cy="5015451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r>
              <a:rPr lang="es-CL" sz="3199" dirty="0">
                <a:solidFill>
                  <a:srgbClr val="0070C0"/>
                </a:solidFill>
                <a:cs typeface="Calibri"/>
              </a:rPr>
              <a:t>¿Cómo usar la cuenta para optimizar el uso de la energía?</a:t>
            </a:r>
          </a:p>
          <a:p>
            <a:endParaRPr lang="es-CL" sz="3199" dirty="0">
              <a:cs typeface="Calibri"/>
            </a:endParaRPr>
          </a:p>
          <a:p>
            <a:pPr marL="457063" indent="-457063">
              <a:buFontTx/>
              <a:buChar char="-"/>
            </a:pPr>
            <a:r>
              <a:rPr lang="es-CL" sz="3199" dirty="0">
                <a:cs typeface="Calibri"/>
              </a:rPr>
              <a:t>Nos cobran un precio por energía consumida,</a:t>
            </a:r>
          </a:p>
          <a:p>
            <a:pPr marL="457063" indent="-457063">
              <a:buFontTx/>
              <a:buChar char="-"/>
            </a:pPr>
            <a:r>
              <a:rPr lang="es-CL" sz="3199" dirty="0">
                <a:cs typeface="Calibri"/>
              </a:rPr>
              <a:t>Podemos hacer gestión energética utilizando electrodomésticos más eficientes.</a:t>
            </a:r>
          </a:p>
          <a:p>
            <a:pPr marL="457063" indent="-457063">
              <a:buFontTx/>
              <a:buChar char="-"/>
            </a:pPr>
            <a:r>
              <a:rPr lang="es-CL" sz="3199" dirty="0">
                <a:cs typeface="Calibri"/>
              </a:rPr>
              <a:t>Podemos mejorar la forma de usar la energía</a:t>
            </a:r>
          </a:p>
          <a:p>
            <a:pPr marL="457063" indent="-457063">
              <a:buFontTx/>
              <a:buChar char="-"/>
            </a:pPr>
            <a:r>
              <a:rPr lang="es-CL" sz="3199" dirty="0">
                <a:cs typeface="Calibri"/>
              </a:rPr>
              <a:t>Podemos regular el tiempo de uso de los equipos para reducir el gasto (siempre que no afecte nuestro confort)</a:t>
            </a:r>
          </a:p>
        </p:txBody>
      </p:sp>
      <p:pic>
        <p:nvPicPr>
          <p:cNvPr id="5" name="Gráfico 4" descr="Hogar">
            <a:extLst>
              <a:ext uri="{FF2B5EF4-FFF2-40B4-BE49-F238E27FC236}">
                <a16:creationId xmlns:a16="http://schemas.microsoft.com/office/drawing/2014/main" id="{EE1DE20E-C15E-DFC9-9520-ED70CC445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935" y="3039903"/>
            <a:ext cx="778193" cy="77819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B796DC2-33A4-A6ED-9A84-E6D589D84F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354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123136-605E-4305-8643-7DCF7384F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307" y="1172095"/>
            <a:ext cx="7770175" cy="1320800"/>
          </a:xfrm>
        </p:spPr>
        <p:txBody>
          <a:bodyPr>
            <a:normAutofit/>
          </a:bodyPr>
          <a:lstStyle/>
          <a:p>
            <a:endParaRPr lang="es-CL" dirty="0"/>
          </a:p>
        </p:txBody>
      </p:sp>
      <p:pic>
        <p:nvPicPr>
          <p:cNvPr id="5" name="Marcador de contenido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D1AA2F1A-B398-4412-90F9-1D203581D8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3945132" y="296650"/>
            <a:ext cx="3938528" cy="7992892"/>
          </a:xfr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4BC8B9C-B434-C7D5-9022-9FA1624525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3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03A497-351E-7FC1-DFE6-C33A0B558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2404" y="874594"/>
            <a:ext cx="6242952" cy="1320800"/>
          </a:xfrm>
        </p:spPr>
        <p:txBody>
          <a:bodyPr/>
          <a:lstStyle/>
          <a:p>
            <a:r>
              <a:rPr lang="es-CL" sz="3600" dirty="0">
                <a:solidFill>
                  <a:srgbClr val="0070C0"/>
                </a:solidFill>
              </a:rPr>
              <a:t>¿Quiénes somos?</a:t>
            </a:r>
            <a:endParaRPr lang="es-CL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294008A-E0D6-6402-766B-4959DF6EB9ED}"/>
              </a:ext>
            </a:extLst>
          </p:cNvPr>
          <p:cNvSpPr txBox="1"/>
          <p:nvPr/>
        </p:nvSpPr>
        <p:spPr>
          <a:xfrm>
            <a:off x="-57738" y="5728054"/>
            <a:ext cx="12272830" cy="113216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399" b="1" i="1" dirty="0">
                <a:solidFill>
                  <a:schemeClr val="bg1"/>
                </a:solidFill>
              </a:rPr>
              <a:t>Misión: “Hacer de la Eficiencia Energética el eje transformador para una mejor calidad de vida de las personas y un real desarrollo sostenible del país”.</a:t>
            </a:r>
            <a:endParaRPr lang="es-CL" sz="2399" b="1" i="1" dirty="0">
              <a:solidFill>
                <a:schemeClr val="bg1"/>
              </a:solidFill>
            </a:endParaRPr>
          </a:p>
        </p:txBody>
      </p:sp>
      <p:pic>
        <p:nvPicPr>
          <p:cNvPr id="6" name="Imagen 7">
            <a:extLst>
              <a:ext uri="{FF2B5EF4-FFF2-40B4-BE49-F238E27FC236}">
                <a16:creationId xmlns:a16="http://schemas.microsoft.com/office/drawing/2014/main" id="{62F05168-C3CF-481E-8140-A3F3A8BFA9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578" y="2352647"/>
            <a:ext cx="12303979" cy="337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D1E7C60-B3F9-734F-9DC5-0FA3E92F8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97006-F780-4C00-A899-78728A4D5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>
                <a:solidFill>
                  <a:srgbClr val="003264"/>
                </a:solidFill>
                <a:cs typeface="Arial" charset="0"/>
              </a:rPr>
              <a:t>BUENAS PRÁCTICAS DE EFICIENCIA ENERGÉTICA</a:t>
            </a:r>
            <a:endParaRPr lang="es-C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A97976-D5A3-4E2C-BCAB-1318B9F639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CL" sz="4000" b="1" dirty="0">
                <a:solidFill>
                  <a:srgbClr val="0070C0"/>
                </a:solidFill>
              </a:rPr>
              <a:t>PARA AHORRAR EN EL HOGAR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FBDBEED-290A-7D99-0A09-5F19ED679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3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electrónica, ordenador, pantalla, sentado&#10;&#10;Descripción generada automáticamente">
            <a:extLst>
              <a:ext uri="{FF2B5EF4-FFF2-40B4-BE49-F238E27FC236}">
                <a16:creationId xmlns:a16="http://schemas.microsoft.com/office/drawing/2014/main" id="{3DAF28E5-9A0C-4004-AF9D-F722F5D796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498" y="2293128"/>
            <a:ext cx="1871932" cy="1871932"/>
          </a:xfrm>
          <a:prstGeom prst="rect">
            <a:avLst/>
          </a:prstGeom>
        </p:spPr>
      </p:pic>
      <p:sp>
        <p:nvSpPr>
          <p:cNvPr id="43015" name="11 CuadroTexto"/>
          <p:cNvSpPr txBox="1">
            <a:spLocks noChangeArrowheads="1"/>
          </p:cNvSpPr>
          <p:nvPr/>
        </p:nvSpPr>
        <p:spPr bwMode="auto">
          <a:xfrm>
            <a:off x="-212172" y="2063547"/>
            <a:ext cx="4697185" cy="36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1799" dirty="0">
                <a:ea typeface="ＭＳ Ｐゴシック" pitchFamily="34" charset="-128"/>
              </a:rPr>
              <a:t>En frío o calor </a:t>
            </a:r>
          </a:p>
        </p:txBody>
      </p:sp>
      <p:sp>
        <p:nvSpPr>
          <p:cNvPr id="43016" name="11 CuadroTexto"/>
          <p:cNvSpPr txBox="1">
            <a:spLocks noChangeArrowheads="1"/>
          </p:cNvSpPr>
          <p:nvPr/>
        </p:nvSpPr>
        <p:spPr bwMode="auto">
          <a:xfrm>
            <a:off x="7344411" y="2062960"/>
            <a:ext cx="3167825" cy="36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799" dirty="0">
                <a:ea typeface="ＭＳ Ｐゴシック" pitchFamily="34" charset="-128"/>
              </a:rPr>
              <a:t>En luces de muchos colores</a:t>
            </a:r>
          </a:p>
        </p:txBody>
      </p:sp>
      <p:sp>
        <p:nvSpPr>
          <p:cNvPr id="43017" name="11 CuadroTexto"/>
          <p:cNvSpPr txBox="1">
            <a:spLocks noChangeArrowheads="1"/>
          </p:cNvSpPr>
          <p:nvPr/>
        </p:nvSpPr>
        <p:spPr bwMode="auto">
          <a:xfrm>
            <a:off x="5125955" y="2575291"/>
            <a:ext cx="18719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2800" b="1" dirty="0">
                <a:solidFill>
                  <a:srgbClr val="C00000"/>
                </a:solidFill>
                <a:ea typeface="ＭＳ Ｐゴシック" pitchFamily="34" charset="-128"/>
              </a:rPr>
              <a:t>Energía Eléctrica</a:t>
            </a:r>
          </a:p>
          <a:p>
            <a:pPr algn="ctr"/>
            <a:r>
              <a:rPr lang="es-CL" sz="2800" b="1" dirty="0">
                <a:solidFill>
                  <a:srgbClr val="C00000"/>
                </a:solidFill>
                <a:ea typeface="ＭＳ Ｐゴシック" pitchFamily="34" charset="-128"/>
              </a:rPr>
              <a:t> = </a:t>
            </a:r>
          </a:p>
          <a:p>
            <a:pPr algn="ctr"/>
            <a:r>
              <a:rPr lang="es-CL" sz="2800" b="1" dirty="0">
                <a:solidFill>
                  <a:srgbClr val="C00000"/>
                </a:solidFill>
                <a:ea typeface="ＭＳ Ｐゴシック" pitchFamily="34" charset="-128"/>
              </a:rPr>
              <a:t>Consumo</a:t>
            </a:r>
          </a:p>
        </p:txBody>
      </p:sp>
      <p:sp>
        <p:nvSpPr>
          <p:cNvPr id="43019" name="10 CuadroTexto"/>
          <p:cNvSpPr txBox="1">
            <a:spLocks noChangeArrowheads="1"/>
          </p:cNvSpPr>
          <p:nvPr/>
        </p:nvSpPr>
        <p:spPr bwMode="auto">
          <a:xfrm>
            <a:off x="6988221" y="4673081"/>
            <a:ext cx="2448272" cy="369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799">
                <a:ea typeface="ＭＳ Ｐゴシック" pitchFamily="34" charset="-128"/>
              </a:rPr>
              <a:t>Energía Mecánica</a:t>
            </a:r>
          </a:p>
        </p:txBody>
      </p:sp>
      <p:sp>
        <p:nvSpPr>
          <p:cNvPr id="43020" name="11 CuadroTexto"/>
          <p:cNvSpPr txBox="1">
            <a:spLocks noChangeArrowheads="1"/>
          </p:cNvSpPr>
          <p:nvPr/>
        </p:nvSpPr>
        <p:spPr bwMode="auto">
          <a:xfrm>
            <a:off x="2884825" y="4673078"/>
            <a:ext cx="3166965" cy="36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799">
                <a:ea typeface="ＭＳ Ｐゴシック" pitchFamily="34" charset="-128"/>
              </a:rPr>
              <a:t>Energía Química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DDCCFDFF-D8AC-4DD4-A2A5-D376FF71A6C7}"/>
              </a:ext>
            </a:extLst>
          </p:cNvPr>
          <p:cNvGrpSpPr/>
          <p:nvPr/>
        </p:nvGrpSpPr>
        <p:grpSpPr>
          <a:xfrm>
            <a:off x="5750550" y="5780968"/>
            <a:ext cx="796105" cy="611643"/>
            <a:chOff x="4172320" y="5195584"/>
            <a:chExt cx="796312" cy="611802"/>
          </a:xfrm>
        </p:grpSpPr>
        <p:sp>
          <p:nvSpPr>
            <p:cNvPr id="43021" name="12 Flecha derecha"/>
            <p:cNvSpPr>
              <a:spLocks noChangeArrowheads="1"/>
            </p:cNvSpPr>
            <p:nvPr/>
          </p:nvSpPr>
          <p:spPr bwMode="auto">
            <a:xfrm>
              <a:off x="4172321" y="5195584"/>
              <a:ext cx="796311" cy="214297"/>
            </a:xfrm>
            <a:prstGeom prst="rightArrow">
              <a:avLst>
                <a:gd name="adj1" fmla="val 50000"/>
                <a:gd name="adj2" fmla="val 49995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 sz="1799">
                <a:solidFill>
                  <a:srgbClr val="000000"/>
                </a:solidFill>
              </a:endParaRPr>
            </a:p>
          </p:txBody>
        </p:sp>
        <p:sp>
          <p:nvSpPr>
            <p:cNvPr id="43022" name="13 Flecha derecha"/>
            <p:cNvSpPr>
              <a:spLocks noChangeArrowheads="1"/>
            </p:cNvSpPr>
            <p:nvPr/>
          </p:nvSpPr>
          <p:spPr bwMode="auto">
            <a:xfrm>
              <a:off x="4172320" y="5593089"/>
              <a:ext cx="796311" cy="214297"/>
            </a:xfrm>
            <a:prstGeom prst="rightArrow">
              <a:avLst>
                <a:gd name="adj1" fmla="val 50000"/>
                <a:gd name="adj2" fmla="val 49995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 sz="1799">
                <a:solidFill>
                  <a:srgbClr val="000000"/>
                </a:solidFill>
              </a:endParaRPr>
            </a:p>
          </p:txBody>
        </p:sp>
      </p:grpSp>
      <p:pic>
        <p:nvPicPr>
          <p:cNvPr id="2050" name="Picture 2" descr="http://www.jornallivre.com.br/images_enviadas/o-que-e-energia-quimica1-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442" y="5177047"/>
            <a:ext cx="1973732" cy="163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revepalabra.files.wordpress.com/2011/05/gace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060" y="5177047"/>
            <a:ext cx="2468598" cy="163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 descr="Imagen que contiene pared, interior, refrigerador, armario&#10;&#10;Descripción generada automáticamente">
            <a:extLst>
              <a:ext uri="{FF2B5EF4-FFF2-40B4-BE49-F238E27FC236}">
                <a16:creationId xmlns:a16="http://schemas.microsoft.com/office/drawing/2014/main" id="{59B056C8-B5B4-41E3-8BDB-AA7DDD1218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96" y="2432751"/>
            <a:ext cx="1548023" cy="2510699"/>
          </a:xfrm>
          <a:prstGeom prst="rect">
            <a:avLst/>
          </a:prstGeom>
        </p:spPr>
      </p:pic>
      <p:pic>
        <p:nvPicPr>
          <p:cNvPr id="9" name="Picture 2" descr="Resultado de imagen para calefactor electrico">
            <a:extLst>
              <a:ext uri="{FF2B5EF4-FFF2-40B4-BE49-F238E27FC236}">
                <a16:creationId xmlns:a16="http://schemas.microsoft.com/office/drawing/2014/main" id="{A5012D65-211E-4D73-9628-0562F461E5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8989" y="2458075"/>
            <a:ext cx="1180297" cy="191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84C714BA-9142-4660-AB58-5A1B6718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1442" y="771104"/>
            <a:ext cx="9028129" cy="1320800"/>
          </a:xfrm>
        </p:spPr>
        <p:txBody>
          <a:bodyPr>
            <a:noAutofit/>
          </a:bodyPr>
          <a:lstStyle/>
          <a:p>
            <a:r>
              <a:rPr lang="es-ES" dirty="0">
                <a:solidFill>
                  <a:srgbClr val="0070C0"/>
                </a:solidFill>
              </a:rPr>
              <a:t>La energía no se pierde… </a:t>
            </a:r>
            <a:br>
              <a:rPr lang="es-ES" dirty="0">
                <a:solidFill>
                  <a:srgbClr val="0070C0"/>
                </a:solidFill>
              </a:rPr>
            </a:br>
            <a:r>
              <a:rPr lang="es-ES" dirty="0">
                <a:solidFill>
                  <a:srgbClr val="0070C0"/>
                </a:solidFill>
              </a:rPr>
              <a:t>solo se transforma</a:t>
            </a:r>
            <a:endParaRPr lang="es-CL" dirty="0">
              <a:solidFill>
                <a:srgbClr val="0070C0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19B2254-5BEB-7E21-65AB-39EA60902E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Una captura de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04271111-381A-4209-9491-B224D1EDDB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48" y="1412776"/>
            <a:ext cx="6496765" cy="5294863"/>
          </a:xfrm>
          <a:prstGeom prst="rect">
            <a:avLst/>
          </a:prstGeom>
        </p:spPr>
      </p:pic>
      <p:pic>
        <p:nvPicPr>
          <p:cNvPr id="7" name="Imagen 6" descr="Texto&#10;&#10;Descripción generada automáticamente">
            <a:extLst>
              <a:ext uri="{FF2B5EF4-FFF2-40B4-BE49-F238E27FC236}">
                <a16:creationId xmlns:a16="http://schemas.microsoft.com/office/drawing/2014/main" id="{CADA7C61-5794-8478-6FF5-1C65BE748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442" y="2204864"/>
            <a:ext cx="5612954" cy="223114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FCD7274-DDE0-9DD6-98F1-931BF7B12830}"/>
              </a:ext>
            </a:extLst>
          </p:cNvPr>
          <p:cNvSpPr txBox="1"/>
          <p:nvPr/>
        </p:nvSpPr>
        <p:spPr>
          <a:xfrm>
            <a:off x="6629693" y="4869160"/>
            <a:ext cx="61120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dirty="0"/>
              <a:t>Si va a construir o reparar una casa no escatime en aislamiento para todos los cierres exteriores de la misma. Ganará en comodidad y ahorrará dinero en calefacción y ventilación.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727CB8E-E1BA-821E-913A-39A279098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669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80ED5-81E8-4985-A420-39B121E7B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64" y="2427292"/>
            <a:ext cx="7770175" cy="1320800"/>
          </a:xfrm>
        </p:spPr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375B87C6-E2CE-40DA-9C0F-9E000135A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97338B9-A83C-478B-8750-67E7B54C3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0" y="1338310"/>
            <a:ext cx="5515347" cy="414964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D9B2ECF-70C3-43E4-9B00-A94DC29D95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0" y="1370048"/>
            <a:ext cx="5544463" cy="418107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7991F1B-0A71-F489-0DC4-DE99C094BD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1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1531C6-E2F8-2678-238B-A76F03182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0037" y="816637"/>
            <a:ext cx="7272807" cy="1320800"/>
          </a:xfrm>
        </p:spPr>
        <p:txBody>
          <a:bodyPr>
            <a:normAutofit/>
          </a:bodyPr>
          <a:lstStyle/>
          <a:p>
            <a:r>
              <a:rPr lang="es-CL" dirty="0"/>
              <a:t>RECOMENDACIONES EN CLIMATIZACIÓN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B3B0F8-B877-B8EC-5333-56A3D5031F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/>
              <a:t>Detecte las corrientes de aire. Para ello, por ejemplo, en un día de mucho viento, sujete una vela encendida junto a las ventanas, puertas, conductos o en cualquier otro lugar por donde pueda pasar aire del exterior. Si la llama oscila habrá localizado un punto donde se producen filtraciones de aire.</a:t>
            </a:r>
          </a:p>
          <a:p>
            <a:r>
              <a:rPr lang="es-CL" dirty="0"/>
              <a:t>Para tapar las rendijas y disminuir las filtraciones de aire de puertas y ventanas, puede emplear medios sencillos y baratos como la silicona, la masilla o el burlete de paño o goma.</a:t>
            </a:r>
          </a:p>
          <a:p>
            <a:r>
              <a:rPr lang="es-CL" dirty="0"/>
              <a:t>Si puede, instale ventanas con doble cristal o doble ventana y marco con rotura de puente térmico.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F1FD2B-A20E-4774-D4B8-1B260BA8B4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846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1D0281-1103-B68F-AB4A-A074157D0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260" y="787500"/>
            <a:ext cx="7770175" cy="1320800"/>
          </a:xfrm>
        </p:spPr>
        <p:txBody>
          <a:bodyPr/>
          <a:lstStyle/>
          <a:p>
            <a:endParaRPr lang="es-CL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AA906BB-E4E0-DD6D-203F-C751C9AD90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97703"/>
            <a:ext cx="5383121" cy="4551577"/>
          </a:xfrm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2E1681D0-8BE3-85B5-02C8-21E40E2046BA}"/>
              </a:ext>
            </a:extLst>
          </p:cNvPr>
          <p:cNvSpPr txBox="1">
            <a:spLocks/>
          </p:cNvSpPr>
          <p:nvPr/>
        </p:nvSpPr>
        <p:spPr>
          <a:xfrm>
            <a:off x="5132092" y="1052736"/>
            <a:ext cx="6958509" cy="5616624"/>
          </a:xfrm>
          <a:prstGeom prst="rect">
            <a:avLst/>
          </a:prstGeom>
          <a:solidFill>
            <a:schemeClr val="bg1"/>
          </a:solidFill>
        </p:spPr>
        <p:txBody>
          <a:bodyPr vert="horz" lIns="91416" tIns="45708" rIns="91416" bIns="45708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No deje las llaves abiertas inútilmente durante el lavado, el afeitado y mientras nos cepillamos los dientes. 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La temperatura entre 30° y 35° C es más que suficiente para tener una sensación de confortabilidad en el aseo personal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Toma duchas cortas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Evite goteos y fugas en las llaves. El simple goteo de la llave del lavatorio implica perder 100 litros de agua al mes. 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Existen en el mercado duchas de bajo consumo que permiten un aseo cómodo, gastando la mitad de agua y, por tanto, de energía. (El ahorro en agua y en energía permite recuperar la inversión en pocos meses y además son de fácil instalación). 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Para mayor eficiencia en el consumo de agua pueden colocarse en las llaves reductores de caudal (aireadores). 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Los sistemas de doble descarga para el estanque de los excusados o </a:t>
            </a:r>
            <a:r>
              <a:rPr lang="es-ES" altLang="es-CL" sz="2799" dirty="0" err="1">
                <a:latin typeface="Aptos" panose="020B0004020202020204" pitchFamily="34" charset="0"/>
                <a:cs typeface="Calibri" panose="020F0502020204030204" pitchFamily="34" charset="0"/>
              </a:rPr>
              <a:t>WC</a:t>
            </a: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 ahorran una gran cantidad de agua. </a:t>
            </a:r>
          </a:p>
          <a:p>
            <a:pPr eaLnBrk="0" fontAlgn="base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altLang="es-CL" sz="2799" dirty="0">
                <a:latin typeface="Aptos" panose="020B0004020202020204" pitchFamily="34" charset="0"/>
                <a:cs typeface="Calibri" panose="020F0502020204030204" pitchFamily="34" charset="0"/>
              </a:rPr>
              <a:t>Si su baño o cocina todavía tienen llaves independientes para el agua caliente y el agua fría, cámbielos por una llave monomando.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31C67B2-2EA0-0FA9-9BEF-B61AB9A955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3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D519EA-0E1E-7D7D-1D75-8E2581F30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108" y="1150188"/>
            <a:ext cx="7770175" cy="1320800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37523C-2122-8821-9B96-4592471FC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4D30F1A-5BF7-8203-CF63-4A6BFA3526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789" y="1296161"/>
            <a:ext cx="6598461" cy="458112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FA7E9BE-9152-33ED-BA60-0A107623D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11" y="2786437"/>
            <a:ext cx="4481613" cy="16005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58FB399-2FB7-CE66-2FC7-E63E6CF6D2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314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47E2A-EAE0-4133-A8B9-5BA4ABAAE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4678" y="629997"/>
            <a:ext cx="8594429" cy="1320800"/>
          </a:xfrm>
        </p:spPr>
        <p:txBody>
          <a:bodyPr>
            <a:normAutofit/>
          </a:bodyPr>
          <a:lstStyle/>
          <a:p>
            <a:r>
              <a:rPr lang="es-CL" dirty="0"/>
              <a:t>Consejos para ser eficientes</a:t>
            </a:r>
          </a:p>
        </p:txBody>
      </p:sp>
      <p:pic>
        <p:nvPicPr>
          <p:cNvPr id="27652" name="9 Imagen" descr="Eficiencia energética-04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72" y="1412776"/>
            <a:ext cx="2663131" cy="2664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11 Rectángulo"/>
          <p:cNvSpPr>
            <a:spLocks noChangeArrowheads="1"/>
          </p:cNvSpPr>
          <p:nvPr/>
        </p:nvSpPr>
        <p:spPr bwMode="auto">
          <a:xfrm>
            <a:off x="1017265" y="4221088"/>
            <a:ext cx="489654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s-CL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Abrir la puerta del refrigerador muy seguido, poner comida caliente dentro, o ubicar el refrigerador en un lugar caluroso, obliga al compresor a consumir mucha energía.</a:t>
            </a:r>
          </a:p>
        </p:txBody>
      </p:sp>
      <p:pic>
        <p:nvPicPr>
          <p:cNvPr id="51205" name="10 Imagen" descr="Eficiencia energeÌ tica-01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170" y="1667208"/>
            <a:ext cx="2897804" cy="289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11 Rectángulo"/>
          <p:cNvSpPr>
            <a:spLocks noChangeArrowheads="1"/>
          </p:cNvSpPr>
          <p:nvPr/>
        </p:nvSpPr>
        <p:spPr bwMode="auto">
          <a:xfrm>
            <a:off x="6814492" y="5013176"/>
            <a:ext cx="1862526" cy="83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s-ES" sz="2199" dirty="0">
                <a:solidFill>
                  <a:srgbClr val="002060"/>
                </a:solidFill>
              </a:rPr>
              <a:t>Aprovecha </a:t>
            </a:r>
          </a:p>
          <a:p>
            <a:pPr algn="ctr">
              <a:spcBef>
                <a:spcPct val="20000"/>
              </a:spcBef>
            </a:pPr>
            <a:r>
              <a:rPr lang="es-ES" sz="2199" dirty="0">
                <a:solidFill>
                  <a:srgbClr val="002060"/>
                </a:solidFill>
              </a:rPr>
              <a:t>la luz natural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D2FC37E-D15D-E14D-07B2-DE8657734F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71864" y="4190266"/>
            <a:ext cx="4041266" cy="199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_tradnl" sz="1999" kern="0" dirty="0">
                <a:solidFill>
                  <a:srgbClr val="002060"/>
                </a:solidFill>
                <a:latin typeface="Arial" pitchFamily="34" charset="0"/>
              </a:rPr>
              <a:t>Si calientas mucha agua, guarda en un termo la que no utilizas.</a:t>
            </a:r>
          </a:p>
          <a:p>
            <a:pPr algn="ctr">
              <a:spcBef>
                <a:spcPct val="20000"/>
              </a:spcBef>
              <a:defRPr/>
            </a:pPr>
            <a:r>
              <a:rPr lang="es-ES_tradnl" sz="1999" kern="0" dirty="0">
                <a:solidFill>
                  <a:srgbClr val="002060"/>
                </a:solidFill>
                <a:latin typeface="Arial" pitchFamily="34" charset="0"/>
              </a:rPr>
              <a:t>Prefiere calentar agua en tetera (gas) que en hervidor (electricidad): ¡Gasta mucho menos energía!</a:t>
            </a:r>
            <a:endParaRPr lang="es-ES" sz="1999" dirty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31748" name="6 Imagen" descr="Eficiencia energeÌ tica-06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96" y="1714231"/>
            <a:ext cx="2303402" cy="23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2C32967E-A5FA-4DB9-A12E-0A4FD78B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2331" y="4179533"/>
            <a:ext cx="3815006" cy="193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s-ES" sz="1999" kern="0">
                <a:solidFill>
                  <a:srgbClr val="002060"/>
                </a:solidFill>
                <a:latin typeface="Arial" pitchFamily="34" charset="0"/>
              </a:rPr>
              <a:t>Tapa las ollas: la cocción será más rápida.</a:t>
            </a:r>
          </a:p>
          <a:p>
            <a:pPr algn="ctr">
              <a:defRPr/>
            </a:pPr>
            <a:endParaRPr lang="es-ES" sz="1999" kern="0">
              <a:solidFill>
                <a:srgbClr val="00206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es-ES" sz="1999" kern="0">
                <a:solidFill>
                  <a:srgbClr val="002060"/>
                </a:solidFill>
                <a:latin typeface="Arial" pitchFamily="34" charset="0"/>
              </a:rPr>
              <a:t>Cocina con la llama justa: Si la llama sobrepasa el fondo de la olla, pierdes energía.</a:t>
            </a:r>
          </a:p>
        </p:txBody>
      </p:sp>
      <p:pic>
        <p:nvPicPr>
          <p:cNvPr id="8" name="Picture 2" descr="http://www.acee.cl/576/articles-58560_recurso_2.gif">
            <a:extLst>
              <a:ext uri="{FF2B5EF4-FFF2-40B4-BE49-F238E27FC236}">
                <a16:creationId xmlns:a16="http://schemas.microsoft.com/office/drawing/2014/main" id="{93AB4F7C-81EF-48C7-9291-3D43C6F5E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439" y="1723990"/>
            <a:ext cx="2740793" cy="23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E563EF9C-DCEE-49FD-A836-5B8B1F616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198" y="715573"/>
            <a:ext cx="8594429" cy="1320800"/>
          </a:xfrm>
        </p:spPr>
        <p:txBody>
          <a:bodyPr>
            <a:normAutofit/>
          </a:bodyPr>
          <a:lstStyle/>
          <a:p>
            <a:r>
              <a:rPr lang="es-CL" dirty="0"/>
              <a:t>Consejos para ser eficientes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C1763E9-C9F5-086F-ACBD-8942824641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5" name="Picture 2" descr="http://www.acee.cl/576/articles-58559_recurso_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550" y="1412776"/>
            <a:ext cx="2999594" cy="2518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63376D33-9CC0-4457-A779-B22288BB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629" y="1046857"/>
            <a:ext cx="7770175" cy="1320800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rgbClr val="0070C0"/>
                </a:solidFill>
              </a:rPr>
              <a:t>Consejos para ser eficientes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DE61B93-7D38-4FF9-AF44-CF4C47ADD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681" y="1724408"/>
            <a:ext cx="7941404" cy="4800936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CL" sz="2000" kern="0" dirty="0">
                <a:solidFill>
                  <a:srgbClr val="002060"/>
                </a:solidFill>
              </a:rPr>
              <a:t>Compra artefactos del tamaño y potencia de acuerdo a tus necesidades.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ES_tradnl" sz="2000" kern="0">
                <a:solidFill>
                  <a:srgbClr val="002060"/>
                </a:solidFill>
              </a:rPr>
              <a:t>Elige ampolletas y equipos que cuenten con etiqueta de Eficiencia Energética. Las categorías A y A++ son las más eficientes</a:t>
            </a:r>
            <a:endParaRPr lang="es-MX" sz="2000" kern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CL" sz="2000" kern="0">
                <a:solidFill>
                  <a:srgbClr val="002060"/>
                </a:solidFill>
              </a:rPr>
              <a:t>Junta </a:t>
            </a:r>
            <a:r>
              <a:rPr lang="es-CL" sz="2000" kern="0" dirty="0">
                <a:solidFill>
                  <a:srgbClr val="002060"/>
                </a:solidFill>
              </a:rPr>
              <a:t>la mayor cantidad de ropa y plancha de una vez, ojalá en horarios de menor demanda de energía.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CL" sz="2000" kern="0">
                <a:solidFill>
                  <a:srgbClr val="002060"/>
                </a:solidFill>
              </a:rPr>
              <a:t>Selecciona </a:t>
            </a:r>
            <a:r>
              <a:rPr lang="es-CL" sz="2000" kern="0" dirty="0">
                <a:solidFill>
                  <a:srgbClr val="002060"/>
                </a:solidFill>
              </a:rPr>
              <a:t>la ropa que necesitas planchar de acuerdo al calor requerido. 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CL" sz="2000" kern="0" dirty="0">
                <a:solidFill>
                  <a:srgbClr val="002060"/>
                </a:solidFill>
              </a:rPr>
              <a:t>No dejes encendida la plancha más de lo necesario.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s-CL" sz="2000" kern="0" dirty="0">
                <a:solidFill>
                  <a:srgbClr val="002060"/>
                </a:solidFill>
              </a:rPr>
              <a:t>Usa la lavadora sólo con carga completa en los horarios de menor demanda de energía.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s-CL" sz="2000" kern="0" dirty="0">
              <a:solidFill>
                <a:srgbClr val="002060"/>
              </a:solidFill>
            </a:endParaRPr>
          </a:p>
        </p:txBody>
      </p:sp>
      <p:pic>
        <p:nvPicPr>
          <p:cNvPr id="7" name="7 Imagen" descr="Etiqueta eficiencia energética-14_1.jpg">
            <a:extLst>
              <a:ext uri="{FF2B5EF4-FFF2-40B4-BE49-F238E27FC236}">
                <a16:creationId xmlns:a16="http://schemas.microsoft.com/office/drawing/2014/main" id="{40F16698-C1D5-4D6A-9F5E-242E1E4E96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085" y="4367395"/>
            <a:ext cx="2159438" cy="215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810BB9F-54BB-72C3-FAA6-1B6E4280A4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4" descr="C:\Users\GEAR\AppData\Local\Temp\Rar$DI36.824\energy tracking.jpg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9271" y="2945456"/>
            <a:ext cx="1662792" cy="902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4" descr="C:\Users\GEAR\AppData\Local\Temp\Rar$DI50.348\prevent.jpg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30954" y="4320481"/>
            <a:ext cx="2372582" cy="89761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1" name="Google Shape;261;p14"/>
          <p:cNvGraphicFramePr/>
          <p:nvPr/>
        </p:nvGraphicFramePr>
        <p:xfrm>
          <a:off x="5041355" y="1850338"/>
          <a:ext cx="1191650" cy="8389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661988" imgH="510778" progId="">
                  <p:embed/>
                </p:oleObj>
              </mc:Choice>
              <mc:Fallback>
                <p:oleObj r:id="rId5" imgW="661988" imgH="510778" progId="">
                  <p:embed/>
                  <p:pic>
                    <p:nvPicPr>
                      <p:cNvPr id="261" name="Google Shape;261;p14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5041355" y="1850338"/>
                        <a:ext cx="1191650" cy="8389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5" name="Google Shape;265;p14" descr="danfoss.jpg"/>
          <p:cNvPicPr preferRelativeResize="0"/>
          <p:nvPr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9162" y="559966"/>
            <a:ext cx="1395259" cy="866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14"/>
          <p:cNvPicPr preferRelativeResize="0"/>
          <p:nvPr/>
        </p:nvPicPr>
        <p:blipFill rotWithShape="1"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7106" y="798412"/>
            <a:ext cx="1748894" cy="452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4" descr="Punto Solar 2015-03.jpg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1884" y="3971115"/>
            <a:ext cx="1977109" cy="1288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4" descr="Imagen que contiene imágenes prediseñadas&#10;&#10;Descripción generada con confianza muy alta"/>
          <p:cNvPicPr preferRelativeResize="0"/>
          <p:nvPr/>
        </p:nvPicPr>
        <p:blipFill rotWithShape="1">
          <a:blip r:embed="rId1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35205" y="1948307"/>
            <a:ext cx="2196429" cy="640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4"/>
          <p:cNvPicPr preferRelativeResize="0"/>
          <p:nvPr/>
        </p:nvPicPr>
        <p:blipFill rotWithShape="1"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3222" y="446986"/>
            <a:ext cx="2072526" cy="1120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4"/>
          <p:cNvPicPr preferRelativeResize="0"/>
          <p:nvPr/>
        </p:nvPicPr>
        <p:blipFill rotWithShape="1">
          <a:blip r:embed="rId1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3948" y="5341639"/>
            <a:ext cx="1239013" cy="110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4" descr="http://www.anescochile.cl/anesco_chile/wp-content/uploads/2019/01/Logo-Clickie.jpeg"/>
          <p:cNvPicPr preferRelativeResize="0"/>
          <p:nvPr/>
        </p:nvPicPr>
        <p:blipFill rotWithShape="1">
          <a:blip r:embed="rId1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8112" y="692945"/>
            <a:ext cx="1896781" cy="600367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4"/>
          <p:cNvSpPr/>
          <p:nvPr/>
        </p:nvSpPr>
        <p:spPr>
          <a:xfrm>
            <a:off x="-9405" y="-3378"/>
            <a:ext cx="12188825" cy="21267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21868" tIns="60917" rIns="121868" bIns="60917" anchor="ctr" anchorCtr="0">
            <a:noAutofit/>
          </a:bodyPr>
          <a:lstStyle/>
          <a:p>
            <a:pPr algn="ctr"/>
            <a:endParaRPr sz="14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4"/>
          <p:cNvSpPr/>
          <p:nvPr/>
        </p:nvSpPr>
        <p:spPr>
          <a:xfrm>
            <a:off x="-1" y="6671420"/>
            <a:ext cx="12188825" cy="21267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21868" tIns="60917" rIns="121868" bIns="60917" anchor="ctr" anchorCtr="0">
            <a:noAutofit/>
          </a:bodyPr>
          <a:lstStyle/>
          <a:p>
            <a:pPr algn="ctr"/>
            <a:endParaRPr sz="14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8" name="Google Shape;288;p14"/>
          <p:cNvPicPr preferRelativeResize="0"/>
          <p:nvPr/>
        </p:nvPicPr>
        <p:blipFill rotWithShape="1">
          <a:blip r:embed="rId1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6540" y="2778010"/>
            <a:ext cx="1451812" cy="1324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4"/>
          <p:cNvPicPr preferRelativeResize="0"/>
          <p:nvPr/>
        </p:nvPicPr>
        <p:blipFill rotWithShape="1">
          <a:blip r:embed="rId1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5514" y="4350017"/>
            <a:ext cx="1237831" cy="861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4"/>
          <p:cNvPicPr preferRelativeResize="0"/>
          <p:nvPr/>
        </p:nvPicPr>
        <p:blipFill rotWithShape="1">
          <a:blip r:embed="rId1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276" y="2923188"/>
            <a:ext cx="2369818" cy="902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8E95616-89FF-76CD-469F-1C4D37F81EF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940" y="1889955"/>
            <a:ext cx="1440266" cy="57610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E6D0E87-BCD0-CD9A-22E0-E65F2B0E19A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"/>
          <a:stretch/>
        </p:blipFill>
        <p:spPr>
          <a:xfrm>
            <a:off x="1598541" y="5286411"/>
            <a:ext cx="2072526" cy="132469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7BF6AAA-87AD-ABDE-C201-B2202525B3D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29949" y="5388616"/>
            <a:ext cx="1117370" cy="120393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6B4D872-71B3-E00F-F83B-5166424EA19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45" y="4222523"/>
            <a:ext cx="2368332" cy="98376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DEC35E5-D5A7-061F-5D83-5884D318F4A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>
            <a:fillRect/>
          </a:stretch>
        </p:blipFill>
        <p:spPr>
          <a:xfrm>
            <a:off x="9919179" y="1563027"/>
            <a:ext cx="2109814" cy="121605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38A2EE3-F256-D73D-C47F-BB8ACEB86FC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51" y="542069"/>
            <a:ext cx="2059183" cy="90211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A35CDF1-696B-9F36-C1F8-97526723CB8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55" y="2010585"/>
            <a:ext cx="2093861" cy="50018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FB822F4-3764-A322-3AF2-BA135D2102E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89" y="5512291"/>
            <a:ext cx="1064879" cy="104358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368D85-EAB8-641F-E771-23759EF59AF4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90" y="2923188"/>
            <a:ext cx="2046531" cy="902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4"/>
          <p:cNvSpPr txBox="1">
            <a:spLocks noChangeArrowheads="1"/>
          </p:cNvSpPr>
          <p:nvPr/>
        </p:nvSpPr>
        <p:spPr bwMode="auto">
          <a:xfrm>
            <a:off x="820871" y="4747438"/>
            <a:ext cx="4138922" cy="193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s-ES" sz="1999">
                <a:solidFill>
                  <a:srgbClr val="002060"/>
                </a:solidFill>
              </a:rPr>
              <a:t>Desenchufa aparatos que no estés usando. </a:t>
            </a:r>
            <a:br>
              <a:rPr lang="es-ES" sz="1999">
                <a:solidFill>
                  <a:srgbClr val="002060"/>
                </a:solidFill>
              </a:rPr>
            </a:br>
            <a:r>
              <a:rPr lang="es-ES" sz="1999">
                <a:solidFill>
                  <a:srgbClr val="181861"/>
                </a:solidFill>
              </a:rPr>
              <a:t>Todos los aparatos que tienen </a:t>
            </a:r>
            <a:r>
              <a:rPr lang="es-ES" sz="1999" b="1" i="1">
                <a:solidFill>
                  <a:srgbClr val="181861"/>
                </a:solidFill>
              </a:rPr>
              <a:t>esa luz </a:t>
            </a:r>
            <a:r>
              <a:rPr lang="es-ES" sz="1999" b="1" i="1">
                <a:solidFill>
                  <a:srgbClr val="FF0000"/>
                </a:solidFill>
              </a:rPr>
              <a:t>rojita</a:t>
            </a:r>
            <a:r>
              <a:rPr lang="es-ES" sz="1999" b="1" i="1">
                <a:solidFill>
                  <a:srgbClr val="181861"/>
                </a:solidFill>
              </a:rPr>
              <a:t> o </a:t>
            </a:r>
            <a:r>
              <a:rPr lang="es-ES" sz="1999" b="1" i="1">
                <a:solidFill>
                  <a:srgbClr val="336600"/>
                </a:solidFill>
              </a:rPr>
              <a:t>verde</a:t>
            </a:r>
            <a:r>
              <a:rPr lang="es-ES" sz="1999" b="1">
                <a:solidFill>
                  <a:srgbClr val="181861"/>
                </a:solidFill>
              </a:rPr>
              <a:t> </a:t>
            </a:r>
            <a:r>
              <a:rPr lang="es-ES" sz="1999">
                <a:solidFill>
                  <a:srgbClr val="181861"/>
                </a:solidFill>
              </a:rPr>
              <a:t>están consumiendo energía ¡innecesariamente!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F8D3667-797B-42A5-B358-DF1450E8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8188" y="782727"/>
            <a:ext cx="8594429" cy="1320800"/>
          </a:xfrm>
        </p:spPr>
        <p:txBody>
          <a:bodyPr>
            <a:normAutofit/>
          </a:bodyPr>
          <a:lstStyle/>
          <a:p>
            <a:r>
              <a:rPr lang="es-CL" dirty="0"/>
              <a:t>Consejos para ser eficientes</a:t>
            </a:r>
            <a:br>
              <a:rPr lang="es-CL" dirty="0"/>
            </a:b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BA55373-F717-4E6A-8F94-3CB2B75247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28" y="1484784"/>
            <a:ext cx="4336854" cy="326265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8B2275F-51D8-4370-B026-07F895C044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15" y="1484784"/>
            <a:ext cx="4328309" cy="326265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E590BCC-64F6-4B53-967B-156B59625D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Vista de una habitación&#10;&#10;Descripción generada automáticamente con confianza media">
            <a:extLst>
              <a:ext uri="{FF2B5EF4-FFF2-40B4-BE49-F238E27FC236}">
                <a16:creationId xmlns:a16="http://schemas.microsoft.com/office/drawing/2014/main" id="{294C6D41-FF87-822E-B3D5-078500FD58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3153858" cy="6856214"/>
          </a:xfrm>
          <a:prstGeom prst="rect">
            <a:avLst/>
          </a:prstGeom>
        </p:spPr>
      </p:pic>
      <p:pic>
        <p:nvPicPr>
          <p:cNvPr id="5" name="Imagen 4" descr="Un espejo en la pared&#10;&#10;Descripción generada automáticamente con confianza media">
            <a:extLst>
              <a:ext uri="{FF2B5EF4-FFF2-40B4-BE49-F238E27FC236}">
                <a16:creationId xmlns:a16="http://schemas.microsoft.com/office/drawing/2014/main" id="{4518EC9E-B70F-1367-7E7C-4E76545A1E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9696" y="1931330"/>
            <a:ext cx="8459129" cy="455292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08B09D1-357F-D55F-9E6E-4936C36C66FE}"/>
              </a:ext>
            </a:extLst>
          </p:cNvPr>
          <p:cNvSpPr txBox="1"/>
          <p:nvPr/>
        </p:nvSpPr>
        <p:spPr>
          <a:xfrm>
            <a:off x="3527392" y="548680"/>
            <a:ext cx="5134039" cy="953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799" dirty="0"/>
              <a:t>¿Dónde pondrían la iluminación en esta cocina?</a:t>
            </a:r>
            <a:endParaRPr lang="es-MX" sz="2799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4B90761-E3A3-702A-81EF-35EBA312B9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1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7DA7A6F4-02DD-4F79-9158-7BA69A5F850A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889000" y="1700213"/>
          <a:ext cx="7675563" cy="521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086030" imgH="3457378" progId="Excel.Sheet.12">
                  <p:embed/>
                </p:oleObj>
              </mc:Choice>
              <mc:Fallback>
                <p:oleObj name="Worksheet" r:id="rId2" imgW="5086030" imgH="3457378" progId="Excel.Sheet.12">
                  <p:embed/>
                  <p:pic>
                    <p:nvPicPr>
                      <p:cNvPr id="6" name="Marcador de contenido 5">
                        <a:extLst>
                          <a:ext uri="{FF2B5EF4-FFF2-40B4-BE49-F238E27FC236}">
                            <a16:creationId xmlns:a16="http://schemas.microsoft.com/office/drawing/2014/main" id="{7DA7A6F4-02DD-4F79-9158-7BA69A5F85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9000" y="1700213"/>
                        <a:ext cx="7675563" cy="5218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D3A1F7A1-202B-43DE-87BE-55F64427AC3D}"/>
              </a:ext>
            </a:extLst>
          </p:cNvPr>
          <p:cNvSpPr/>
          <p:nvPr/>
        </p:nvSpPr>
        <p:spPr>
          <a:xfrm>
            <a:off x="10085564" y="2545672"/>
            <a:ext cx="1170721" cy="646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799" dirty="0">
                <a:solidFill>
                  <a:srgbClr val="000000"/>
                </a:solidFill>
                <a:latin typeface="Calibri" panose="020F0502020204030204" pitchFamily="34" charset="0"/>
              </a:rPr>
              <a:t>Valor </a:t>
            </a:r>
            <a:r>
              <a:rPr lang="es-CL" sz="1799" dirty="0" err="1">
                <a:solidFill>
                  <a:srgbClr val="000000"/>
                </a:solidFill>
                <a:latin typeface="Calibri" panose="020F0502020204030204" pitchFamily="34" charset="0"/>
              </a:rPr>
              <a:t>Kwh</a:t>
            </a:r>
            <a:r>
              <a:rPr lang="es-CL" sz="1799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s-CL" sz="1799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s-CL" sz="1799" dirty="0">
                <a:solidFill>
                  <a:srgbClr val="000000"/>
                </a:solidFill>
                <a:latin typeface="Calibri" panose="020F0502020204030204" pitchFamily="34" charset="0"/>
              </a:rPr>
              <a:t>$218,95</a:t>
            </a:r>
            <a:endParaRPr lang="es-CL" sz="1799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22D38F9B-D9F8-4E0C-8212-2C6865D9D29A}"/>
              </a:ext>
            </a:extLst>
          </p:cNvPr>
          <p:cNvSpPr/>
          <p:nvPr/>
        </p:nvSpPr>
        <p:spPr>
          <a:xfrm>
            <a:off x="489532" y="2507307"/>
            <a:ext cx="8249051" cy="722895"/>
          </a:xfrm>
          <a:prstGeom prst="round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E47F017F-463F-4F8B-97CF-F57855E3DE97}"/>
              </a:ext>
            </a:extLst>
          </p:cNvPr>
          <p:cNvSpPr/>
          <p:nvPr/>
        </p:nvSpPr>
        <p:spPr>
          <a:xfrm>
            <a:off x="489532" y="3713655"/>
            <a:ext cx="8249051" cy="600796"/>
          </a:xfrm>
          <a:prstGeom prst="round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ABD8F285-C596-4E5A-BEAD-19828E62C634}"/>
              </a:ext>
            </a:extLst>
          </p:cNvPr>
          <p:cNvSpPr/>
          <p:nvPr/>
        </p:nvSpPr>
        <p:spPr>
          <a:xfrm>
            <a:off x="489532" y="6043034"/>
            <a:ext cx="8249051" cy="600796"/>
          </a:xfrm>
          <a:prstGeom prst="round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 sz="1799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0E640FA-7D56-D19C-0CF2-8CEB161D6791}"/>
              </a:ext>
            </a:extLst>
          </p:cNvPr>
          <p:cNvSpPr/>
          <p:nvPr/>
        </p:nvSpPr>
        <p:spPr>
          <a:xfrm>
            <a:off x="3681506" y="1656401"/>
            <a:ext cx="766554" cy="5237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176949E-7C52-0815-75B4-A23F2DC60B4C}"/>
              </a:ext>
            </a:extLst>
          </p:cNvPr>
          <p:cNvSpPr/>
          <p:nvPr/>
        </p:nvSpPr>
        <p:spPr>
          <a:xfrm>
            <a:off x="2735711" y="1523227"/>
            <a:ext cx="937838" cy="5237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AF6B2CD-6CBB-5102-E5A3-C68B9320DAA7}"/>
              </a:ext>
            </a:extLst>
          </p:cNvPr>
          <p:cNvSpPr/>
          <p:nvPr/>
        </p:nvSpPr>
        <p:spPr>
          <a:xfrm>
            <a:off x="4456017" y="1656401"/>
            <a:ext cx="937838" cy="5440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9433384-AFC8-C8EE-4DBB-9486C87C47AC}"/>
              </a:ext>
            </a:extLst>
          </p:cNvPr>
          <p:cNvSpPr/>
          <p:nvPr/>
        </p:nvSpPr>
        <p:spPr>
          <a:xfrm>
            <a:off x="5393854" y="4328511"/>
            <a:ext cx="3431587" cy="2634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8E3A36C-624D-A366-B9A7-ED602C2498E7}"/>
              </a:ext>
            </a:extLst>
          </p:cNvPr>
          <p:cNvSpPr/>
          <p:nvPr/>
        </p:nvSpPr>
        <p:spPr>
          <a:xfrm>
            <a:off x="5167022" y="2507307"/>
            <a:ext cx="3335933" cy="1531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10AA9AF-FC59-3964-A5BE-D8270334D4FB}"/>
              </a:ext>
            </a:extLst>
          </p:cNvPr>
          <p:cNvSpPr/>
          <p:nvPr/>
        </p:nvSpPr>
        <p:spPr>
          <a:xfrm>
            <a:off x="5423382" y="1495052"/>
            <a:ext cx="3335933" cy="3087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FE0F72A-5F10-489F-B3F6-C7CA60784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90" y="1017907"/>
            <a:ext cx="9259327" cy="1320800"/>
          </a:xfrm>
        </p:spPr>
        <p:txBody>
          <a:bodyPr>
            <a:normAutofit/>
          </a:bodyPr>
          <a:lstStyle/>
          <a:p>
            <a:r>
              <a:rPr lang="es-CL" dirty="0"/>
              <a:t>Ejemplo de consumo eléctrico en una casa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38B4E34-FA25-AD0B-6911-B858BFBE6D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7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9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&#10;&#10;Descripción generada automáticamente con confianza media">
            <a:extLst>
              <a:ext uri="{FF2B5EF4-FFF2-40B4-BE49-F238E27FC236}">
                <a16:creationId xmlns:a16="http://schemas.microsoft.com/office/drawing/2014/main" id="{3673178B-EA52-FEC4-15F5-71A59E229A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4794" y="402324"/>
            <a:ext cx="4102471" cy="2824501"/>
          </a:xfrm>
          <a:prstGeom prst="rect">
            <a:avLst/>
          </a:prstGeom>
        </p:spPr>
      </p:pic>
      <p:pic>
        <p:nvPicPr>
          <p:cNvPr id="5" name="Imagen 4" descr="Imagen que contiene computadora, teclado&#10;&#10;Descripción generada automáticamente">
            <a:extLst>
              <a:ext uri="{FF2B5EF4-FFF2-40B4-BE49-F238E27FC236}">
                <a16:creationId xmlns:a16="http://schemas.microsoft.com/office/drawing/2014/main" id="{867F5F50-E342-1A44-D423-D4B66A4BE0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180" y="194864"/>
            <a:ext cx="5419488" cy="3234136"/>
          </a:xfrm>
          <a:prstGeom prst="rect">
            <a:avLst/>
          </a:prstGeom>
        </p:spPr>
      </p:pic>
      <p:pic>
        <p:nvPicPr>
          <p:cNvPr id="7" name="Imagen 6" descr="Imagen que contiene electrónica, cámara, cd&#10;&#10;Descripción generada automáticamente">
            <a:extLst>
              <a:ext uri="{FF2B5EF4-FFF2-40B4-BE49-F238E27FC236}">
                <a16:creationId xmlns:a16="http://schemas.microsoft.com/office/drawing/2014/main" id="{9D19BF9F-065A-FB42-9EC7-CAF5895D48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7229" y="3873545"/>
            <a:ext cx="6637423" cy="2941641"/>
          </a:xfrm>
          <a:prstGeom prst="rect">
            <a:avLst/>
          </a:prstGeom>
        </p:spPr>
      </p:pic>
      <p:pic>
        <p:nvPicPr>
          <p:cNvPr id="9" name="Imagen 8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DF0F0691-3932-F6B7-664D-0F16B83F3F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117860" y="3237877"/>
            <a:ext cx="3136449" cy="3789673"/>
          </a:xfrm>
          <a:prstGeom prst="rect">
            <a:avLst/>
          </a:prstGeom>
        </p:spPr>
      </p:pic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74FC36EB-FDB2-43A3-CFA3-9660C0AFD1F1}"/>
              </a:ext>
            </a:extLst>
          </p:cNvPr>
          <p:cNvSpPr/>
          <p:nvPr/>
        </p:nvSpPr>
        <p:spPr>
          <a:xfrm>
            <a:off x="1406402" y="1637166"/>
            <a:ext cx="1044166" cy="70674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63DD0551-AF8F-41B0-139E-A52D10A3F7F2}"/>
              </a:ext>
            </a:extLst>
          </p:cNvPr>
          <p:cNvSpPr/>
          <p:nvPr/>
        </p:nvSpPr>
        <p:spPr>
          <a:xfrm>
            <a:off x="8454100" y="1435499"/>
            <a:ext cx="808664" cy="62534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CEC76FCE-67E7-3377-31A9-B144B2D51FD4}"/>
              </a:ext>
            </a:extLst>
          </p:cNvPr>
          <p:cNvSpPr/>
          <p:nvPr/>
        </p:nvSpPr>
        <p:spPr>
          <a:xfrm>
            <a:off x="7272816" y="4887759"/>
            <a:ext cx="1089962" cy="52692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EDF0C94B-D5B2-5D2F-870D-79E1B2D3DAFA}"/>
              </a:ext>
            </a:extLst>
          </p:cNvPr>
          <p:cNvSpPr/>
          <p:nvPr/>
        </p:nvSpPr>
        <p:spPr>
          <a:xfrm>
            <a:off x="1984591" y="4064311"/>
            <a:ext cx="851655" cy="52692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799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134E44F-19D8-D014-9C3D-97C4ACAEF3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9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untoserviciochile.cl/images/selloS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954" y="5577172"/>
            <a:ext cx="1095090" cy="1095091"/>
          </a:xfrm>
          <a:prstGeom prst="rect">
            <a:avLst/>
          </a:prstGeom>
          <a:solidFill>
            <a:srgbClr val="8BBB52"/>
          </a:solidFill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841" y="5479139"/>
            <a:ext cx="1378861" cy="1378861"/>
          </a:xfrm>
          <a:prstGeom prst="rect">
            <a:avLst/>
          </a:prstGeom>
          <a:solidFill>
            <a:srgbClr val="8BBB52"/>
          </a:solidFill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2025" y="5310545"/>
            <a:ext cx="1472708" cy="1472708"/>
          </a:xfrm>
          <a:prstGeom prst="rect">
            <a:avLst/>
          </a:prstGeom>
          <a:solidFill>
            <a:srgbClr val="8BBB52"/>
          </a:solidFill>
          <a:ln>
            <a:noFill/>
          </a:ln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59BE246B-5A3F-4EFC-9F17-7D449AC6A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09" y="1124744"/>
            <a:ext cx="7770175" cy="1320800"/>
          </a:xfrm>
          <a:noFill/>
        </p:spPr>
        <p:txBody>
          <a:bodyPr>
            <a:normAutofit/>
          </a:bodyPr>
          <a:lstStyle/>
          <a:p>
            <a:r>
              <a:rPr lang="es-MX" b="1" dirty="0">
                <a:sym typeface="Helvetica Neue" charset="0"/>
              </a:rPr>
              <a:t>MENSAJES PARA RECORDAR</a:t>
            </a:r>
            <a:endParaRPr lang="es-CL" dirty="0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5123678D-983A-4A27-A3CB-4BFC0588F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796" y="2026257"/>
            <a:ext cx="10657184" cy="3923278"/>
          </a:xfrm>
          <a:noFill/>
        </p:spPr>
        <p:txBody>
          <a:bodyPr>
            <a:normAutofit/>
          </a:bodyPr>
          <a:lstStyle/>
          <a:p>
            <a:pPr marL="514196" indent="-514196">
              <a:lnSpc>
                <a:spcPct val="120000"/>
              </a:lnSpc>
              <a:buFont typeface="+mj-lt"/>
              <a:buAutoNum type="arabicPeriod"/>
            </a:pPr>
            <a:r>
              <a:rPr lang="es-ES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Eficiencia Energética es una manera concreta y cercana de ayudar a que </a:t>
            </a:r>
            <a:r>
              <a:rPr lang="es-ES" sz="20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NUESTRO</a:t>
            </a:r>
            <a:r>
              <a:rPr lang="es-ES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 país sea más sustentable.</a:t>
            </a:r>
          </a:p>
          <a:p>
            <a:pPr marL="514196" indent="-514196">
              <a:lnSpc>
                <a:spcPct val="120000"/>
              </a:lnSpc>
              <a:buFont typeface="+mj-lt"/>
              <a:buAutoNum type="arabicPeriod"/>
            </a:pPr>
            <a:r>
              <a:rPr lang="es-ES" sz="20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PUEDES</a:t>
            </a:r>
            <a:r>
              <a:rPr lang="es-ES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 hacer eficiencia energética: desde la escuela, desde la casa, desde la oficina o en cualquier lugar donde estés</a:t>
            </a:r>
          </a:p>
          <a:p>
            <a:pPr marL="514196" indent="-514196">
              <a:lnSpc>
                <a:spcPct val="120000"/>
              </a:lnSpc>
              <a:buFont typeface="+mj-lt"/>
              <a:buAutoNum type="arabicPeriod"/>
            </a:pPr>
            <a:r>
              <a:rPr lang="es-CL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Eficiencia Energética no es dejar de usar la energía si no aprender a </a:t>
            </a:r>
            <a:r>
              <a:rPr lang="es-CL" sz="20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USARLA BIEN</a:t>
            </a:r>
            <a: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.</a:t>
            </a:r>
          </a:p>
          <a:p>
            <a:pPr marL="514196" indent="-514196">
              <a:lnSpc>
                <a:spcPct val="120000"/>
              </a:lnSpc>
              <a:buFont typeface="+mj-lt"/>
              <a:buAutoNum type="arabicPeriod"/>
            </a:pPr>
            <a:r>
              <a:rPr lang="es-CL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Si vas a invertir en recambio de artefactos, iluminación o mejoras en la red eléctrica de tu hogar, recuerda </a:t>
            </a:r>
            <a:r>
              <a:rPr lang="es-CL" sz="20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COMPRAR</a:t>
            </a:r>
            <a:r>
              <a:rPr lang="es-CL" sz="2000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 </a:t>
            </a:r>
            <a:r>
              <a:rPr lang="es-CL" sz="20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APARATOS CON EL ETIQUETADO DE “EE”,  Y CERTIFICADOS</a:t>
            </a:r>
            <a:r>
              <a:rPr lang="es-CL" sz="2000" b="1" dirty="0">
                <a:latin typeface="Verdana" panose="020B0604030504040204" pitchFamily="34" charset="0"/>
                <a:ea typeface="Verdana" panose="020B0604030504040204" pitchFamily="34" charset="0"/>
                <a:sym typeface="Helvetica Neue Light" charset="0"/>
              </a:rPr>
              <a:t>.</a:t>
            </a:r>
            <a:endParaRPr lang="es-ES" sz="2000" dirty="0">
              <a:latin typeface="Verdana" panose="020B0604030504040204" pitchFamily="34" charset="0"/>
              <a:ea typeface="Verdana" panose="020B0604030504040204" pitchFamily="34" charset="0"/>
              <a:sym typeface="Helvetica Neue Light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B9D55DE-06FB-5BB5-3B88-F1FCEFA3B8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F3470-AFE0-B4CE-646B-3ACBF15EC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0CA01E1-0BE4-3C0A-60FE-F28C0CE7A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" y="0"/>
            <a:ext cx="12188825" cy="6856212"/>
          </a:xfrm>
          <a:prstGeom prst="rect">
            <a:avLst/>
          </a:prstGeom>
        </p:spPr>
      </p:pic>
      <p:pic>
        <p:nvPicPr>
          <p:cNvPr id="2" name="Imagen 1" descr="Código QR&#10;&#10;El contenido generado por IA puede ser incorrecto.">
            <a:extLst>
              <a:ext uri="{FF2B5EF4-FFF2-40B4-BE49-F238E27FC236}">
                <a16:creationId xmlns:a16="http://schemas.microsoft.com/office/drawing/2014/main" id="{0B0C996B-B320-47DE-3F93-6D73FAEA86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602" y="2107381"/>
            <a:ext cx="2129187" cy="215489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99E73A8-7533-20E4-5664-4C9E29A6A8CC}"/>
              </a:ext>
            </a:extLst>
          </p:cNvPr>
          <p:cNvSpPr txBox="1"/>
          <p:nvPr/>
        </p:nvSpPr>
        <p:spPr>
          <a:xfrm>
            <a:off x="6620802" y="2213575"/>
            <a:ext cx="4303965" cy="29238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 err="1">
                <a:solidFill>
                  <a:schemeClr val="bg1">
                    <a:lumMod val="95000"/>
                  </a:schemeClr>
                </a:solidFill>
              </a:rPr>
              <a:t>Visítanos</a:t>
            </a:r>
            <a:br>
              <a:rPr lang="en-US" sz="2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https://www.anesco.cl/</a:t>
            </a: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ea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ea typeface="Calibri"/>
              <a:cs typeface="Calibri"/>
            </a:endParaRPr>
          </a:p>
          <a:p>
            <a:pPr algn="ctr"/>
            <a:r>
              <a:rPr lang="es-ES" sz="3200" dirty="0">
                <a:solidFill>
                  <a:schemeClr val="bg1">
                    <a:lumMod val="95000"/>
                  </a:schemeClr>
                </a:solidFill>
              </a:rPr>
              <a:t>Escríbenos</a:t>
            </a:r>
            <a:endParaRPr lang="es-ES" sz="3200" dirty="0">
              <a:solidFill>
                <a:schemeClr val="bg1">
                  <a:lumMod val="95000"/>
                </a:schemeClr>
              </a:solidFill>
              <a:ea typeface="Calibri"/>
              <a:cs typeface="Calibri"/>
            </a:endParaRPr>
          </a:p>
          <a:p>
            <a:pPr algn="ctr"/>
            <a:r>
              <a:rPr lang="es-CL" sz="2400" dirty="0">
                <a:solidFill>
                  <a:schemeClr val="bg1">
                    <a:lumMod val="9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contacto@anescochile.cl</a:t>
            </a:r>
            <a:endParaRPr lang="es-CL" sz="2400" dirty="0">
              <a:solidFill>
                <a:schemeClr val="bg1">
                  <a:lumMod val="95000"/>
                </a:schemeClr>
              </a:solidFill>
              <a:ea typeface="Calibri"/>
              <a:cs typeface="Calibri"/>
            </a:endParaRPr>
          </a:p>
          <a:p>
            <a:pPr algn="ctr"/>
            <a:endParaRPr lang="en-US" sz="2400" dirty="0">
              <a:solidFill>
                <a:schemeClr val="bg1">
                  <a:lumMod val="95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19F6A90-CB41-F993-21DF-4D108BBCE335}"/>
              </a:ext>
            </a:extLst>
          </p:cNvPr>
          <p:cNvSpPr txBox="1"/>
          <p:nvPr/>
        </p:nvSpPr>
        <p:spPr>
          <a:xfrm>
            <a:off x="3574132" y="1628800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3200" dirty="0">
                <a:solidFill>
                  <a:schemeClr val="bg1">
                    <a:lumMod val="95000"/>
                  </a:schemeClr>
                </a:solidFill>
                <a:ea typeface="Calibri"/>
                <a:cs typeface="Calibri"/>
              </a:rPr>
              <a:t>Conócenos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5B4C9D98-71AE-6165-DF54-CCD25F93EC71}"/>
              </a:ext>
            </a:extLst>
          </p:cNvPr>
          <p:cNvSpPr txBox="1">
            <a:spLocks/>
          </p:cNvSpPr>
          <p:nvPr/>
        </p:nvSpPr>
        <p:spPr>
          <a:xfrm>
            <a:off x="1305615" y="4221088"/>
            <a:ext cx="8594429" cy="18265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063" rtl="0" eaLnBrk="1" latinLnBrk="0" hangingPunct="1">
              <a:spcBef>
                <a:spcPct val="0"/>
              </a:spcBef>
              <a:buNone/>
              <a:defRPr sz="5398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CL" sz="4000"/>
              <a:t>Muchas gracias</a:t>
            </a: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8E2B796-C6F8-DC14-D3E9-A7B21D8ED9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68" y="4262274"/>
            <a:ext cx="2378619" cy="175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1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84" y="1159457"/>
            <a:ext cx="12188825" cy="375471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2DBDD3C-6484-52B1-0894-1860E8475497}"/>
              </a:ext>
            </a:extLst>
          </p:cNvPr>
          <p:cNvSpPr txBox="1"/>
          <p:nvPr/>
        </p:nvSpPr>
        <p:spPr>
          <a:xfrm>
            <a:off x="-14061" y="4914169"/>
            <a:ext cx="12188825" cy="260067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3999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Impactos: Económico – Social – Ambiental</a:t>
            </a:r>
          </a:p>
          <a:p>
            <a:pPr algn="ctr">
              <a:lnSpc>
                <a:spcPct val="150000"/>
              </a:lnSpc>
            </a:pPr>
            <a:endParaRPr lang="es-ES" sz="3999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>
              <a:lnSpc>
                <a:spcPct val="150000"/>
              </a:lnSpc>
            </a:pPr>
            <a:endParaRPr lang="es-ES" sz="3199" b="1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2DB8016-E627-D2A6-0423-88CE19A2D5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DAE026D-59C7-E07A-3424-00D37827A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88"/>
            <a:ext cx="12188825" cy="686409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FAA9468-EA0A-485D-B02D-6C8F113BD287}"/>
              </a:ext>
            </a:extLst>
          </p:cNvPr>
          <p:cNvSpPr txBox="1"/>
          <p:nvPr/>
        </p:nvSpPr>
        <p:spPr>
          <a:xfrm>
            <a:off x="9648527" y="2295918"/>
            <a:ext cx="2419013" cy="1107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598" dirty="0">
                <a:solidFill>
                  <a:srgbClr val="0070C0"/>
                </a:solidFill>
              </a:rPr>
              <a:t>22%</a:t>
            </a:r>
            <a:endParaRPr lang="es-CL" sz="6598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B5ACDB-0FD2-40A7-B5C2-48F59B241613}"/>
              </a:ext>
            </a:extLst>
          </p:cNvPr>
          <p:cNvSpPr txBox="1"/>
          <p:nvPr/>
        </p:nvSpPr>
        <p:spPr>
          <a:xfrm>
            <a:off x="9622804" y="1392471"/>
            <a:ext cx="2419013" cy="1107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598" dirty="0">
                <a:solidFill>
                  <a:srgbClr val="0070C0"/>
                </a:solidFill>
              </a:rPr>
              <a:t>78%</a:t>
            </a:r>
            <a:endParaRPr lang="es-CL" sz="6598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77E97FA-5F2D-409A-A0B4-F66C399F3405}"/>
              </a:ext>
            </a:extLst>
          </p:cNvPr>
          <p:cNvSpPr txBox="1"/>
          <p:nvPr/>
        </p:nvSpPr>
        <p:spPr>
          <a:xfrm>
            <a:off x="6106376" y="1593351"/>
            <a:ext cx="4536504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599" dirty="0">
                <a:solidFill>
                  <a:srgbClr val="0070C0"/>
                </a:solidFill>
              </a:rPr>
              <a:t>Energía térmica</a:t>
            </a:r>
            <a:endParaRPr lang="es-CL" sz="3599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ABC0A78-A7F2-4B04-A060-FE6C6502FE48}"/>
              </a:ext>
            </a:extLst>
          </p:cNvPr>
          <p:cNvSpPr txBox="1"/>
          <p:nvPr/>
        </p:nvSpPr>
        <p:spPr>
          <a:xfrm>
            <a:off x="6140769" y="2623485"/>
            <a:ext cx="4294859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599" dirty="0">
                <a:solidFill>
                  <a:srgbClr val="0070C0"/>
                </a:solidFill>
              </a:rPr>
              <a:t>Electricidad</a:t>
            </a:r>
            <a:endParaRPr lang="es-CL" sz="3599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D5DA2E-EF4A-4E6B-6328-8E00545F8AE9}"/>
              </a:ext>
            </a:extLst>
          </p:cNvPr>
          <p:cNvSpPr txBox="1"/>
          <p:nvPr/>
        </p:nvSpPr>
        <p:spPr>
          <a:xfrm>
            <a:off x="1671648" y="6253333"/>
            <a:ext cx="8763980" cy="400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1999" b="1" dirty="0">
                <a:solidFill>
                  <a:schemeClr val="bg1"/>
                </a:solidFill>
              </a:rPr>
              <a:t>Consumo Energía en Chile, 2024. (Balance Nacional de Energía)</a:t>
            </a:r>
          </a:p>
        </p:txBody>
      </p:sp>
      <p:sp>
        <p:nvSpPr>
          <p:cNvPr id="8" name="Título 2">
            <a:extLst>
              <a:ext uri="{FF2B5EF4-FFF2-40B4-BE49-F238E27FC236}">
                <a16:creationId xmlns:a16="http://schemas.microsoft.com/office/drawing/2014/main" id="{67B43F52-EE77-DD9B-9201-A59FA373E99E}"/>
              </a:ext>
            </a:extLst>
          </p:cNvPr>
          <p:cNvSpPr txBox="1">
            <a:spLocks/>
          </p:cNvSpPr>
          <p:nvPr/>
        </p:nvSpPr>
        <p:spPr>
          <a:xfrm>
            <a:off x="0" y="404664"/>
            <a:ext cx="12188824" cy="701706"/>
          </a:xfrm>
          <a:prstGeom prst="rect">
            <a:avLst/>
          </a:prstGeom>
          <a:noFill/>
        </p:spPr>
        <p:txBody>
          <a:bodyPr vert="horz" wrap="square" lIns="91416" tIns="45708" rIns="91416" bIns="45708" rtlCol="0" anchor="b">
            <a:spAutoFit/>
          </a:bodyPr>
          <a:lstStyle>
            <a:defPPr>
              <a:defRPr lang="es-CL"/>
            </a:defPPr>
            <a:lvl1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0070C0"/>
                </a:solidFill>
                <a:latin typeface="inherit"/>
              </a:defRPr>
            </a:lvl1pPr>
          </a:lstStyle>
          <a:p>
            <a:pPr algn="ctr"/>
            <a:r>
              <a:rPr lang="en-GB" sz="4400" dirty="0">
                <a:latin typeface="+mn-lt"/>
              </a:rPr>
              <a:t>Nuestra </a:t>
            </a:r>
            <a:r>
              <a:rPr lang="en-GB" sz="4400" dirty="0" err="1">
                <a:latin typeface="+mn-lt"/>
              </a:rPr>
              <a:t>invitación</a:t>
            </a:r>
            <a:r>
              <a:rPr lang="en-GB" sz="4400" dirty="0">
                <a:latin typeface="+mn-lt"/>
              </a:rPr>
              <a:t> es </a:t>
            </a:r>
            <a:r>
              <a:rPr lang="en-GB" sz="4400" dirty="0" err="1">
                <a:latin typeface="+mn-lt"/>
              </a:rPr>
              <a:t>modernizar</a:t>
            </a:r>
            <a:r>
              <a:rPr lang="en-GB" sz="4400" dirty="0">
                <a:latin typeface="+mn-lt"/>
              </a:rPr>
              <a:t> y </a:t>
            </a:r>
            <a:r>
              <a:rPr lang="en-GB" sz="4400" dirty="0" err="1">
                <a:latin typeface="+mn-lt"/>
              </a:rPr>
              <a:t>mejorar</a:t>
            </a:r>
            <a:endParaRPr lang="es-CL" sz="4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397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hile Desarrollo SustentableUniversidad española estudia el recorte de  emisiones contaminantes en la economía chilena | Chile Desarrollo  Sustentable">
            <a:extLst>
              <a:ext uri="{FF2B5EF4-FFF2-40B4-BE49-F238E27FC236}">
                <a16:creationId xmlns:a16="http://schemas.microsoft.com/office/drawing/2014/main" id="{4F3A2A50-D401-CC5E-E60D-3F1C1D022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754" y="1885088"/>
            <a:ext cx="3997283" cy="199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2797A3E8-1C31-2B50-47CE-01F8A1608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015" y="1945622"/>
            <a:ext cx="4104228" cy="193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B6E1F5DC-958C-48E2-954D-C7CF8BAA91B9}"/>
              </a:ext>
            </a:extLst>
          </p:cNvPr>
          <p:cNvSpPr txBox="1"/>
          <p:nvPr/>
        </p:nvSpPr>
        <p:spPr>
          <a:xfrm>
            <a:off x="763820" y="4260600"/>
            <a:ext cx="10661184" cy="2307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4799" dirty="0">
                <a:solidFill>
                  <a:srgbClr val="0070C0"/>
                </a:solidFill>
              </a:rPr>
              <a:t>Un 80% de las emisiones son responsabilidad del sector energía y el uso </a:t>
            </a:r>
            <a:r>
              <a:rPr lang="es-CL" sz="4799" i="1" dirty="0">
                <a:solidFill>
                  <a:srgbClr val="0070C0"/>
                </a:solidFill>
              </a:rPr>
              <a:t>ineficiente</a:t>
            </a:r>
            <a:r>
              <a:rPr lang="es-CL" sz="4799" dirty="0">
                <a:solidFill>
                  <a:srgbClr val="0070C0"/>
                </a:solidFill>
              </a:rPr>
              <a:t> de la misma.</a:t>
            </a:r>
            <a:endParaRPr lang="es-CL" sz="4799" dirty="0"/>
          </a:p>
        </p:txBody>
      </p:sp>
      <p:pic>
        <p:nvPicPr>
          <p:cNvPr id="4" name="Picture 2" descr="Minsal alertó &quot;aumento significativo&quot; de enfermos respiratorios">
            <a:extLst>
              <a:ext uri="{FF2B5EF4-FFF2-40B4-BE49-F238E27FC236}">
                <a16:creationId xmlns:a16="http://schemas.microsoft.com/office/drawing/2014/main" id="{74367B34-ECF9-360D-DFFC-9A436C4F0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54" y="1872981"/>
            <a:ext cx="3590624" cy="201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113656A-8CB3-8904-B4F1-D6A257D8E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D206D7F-3D44-658B-5D9A-7F9842E10D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4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3"/>
          <p:cNvSpPr/>
          <p:nvPr/>
        </p:nvSpPr>
        <p:spPr>
          <a:xfrm>
            <a:off x="-620527" y="4040391"/>
            <a:ext cx="3203778" cy="3431087"/>
          </a:xfrm>
          <a:custGeom>
            <a:avLst/>
            <a:gdLst/>
            <a:ahLst/>
            <a:cxnLst/>
            <a:rect l="l" t="t" r="r" b="b"/>
            <a:pathLst>
              <a:path w="4806919" h="5147972">
                <a:moveTo>
                  <a:pt x="0" y="0"/>
                </a:moveTo>
                <a:lnTo>
                  <a:pt x="4806919" y="0"/>
                </a:lnTo>
                <a:lnTo>
                  <a:pt x="4806919" y="5147972"/>
                </a:lnTo>
                <a:lnTo>
                  <a:pt x="0" y="51479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1200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B2A0ABF-55AF-736B-8DF2-E446D1085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2" y="1632106"/>
            <a:ext cx="11662099" cy="48165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6789058-74A2-BEDF-58B3-868B916BE7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265193"/>
            <a:ext cx="12188825" cy="5592807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1200" dirty="0"/>
          </a:p>
        </p:txBody>
      </p:sp>
      <p:sp>
        <p:nvSpPr>
          <p:cNvPr id="3" name="Freeform 3"/>
          <p:cNvSpPr/>
          <p:nvPr/>
        </p:nvSpPr>
        <p:spPr>
          <a:xfrm rot="2157696">
            <a:off x="4903701" y="-329294"/>
            <a:ext cx="9755632" cy="4984241"/>
          </a:xfrm>
          <a:custGeom>
            <a:avLst/>
            <a:gdLst/>
            <a:ahLst/>
            <a:cxnLst/>
            <a:rect l="l" t="t" r="r" b="b"/>
            <a:pathLst>
              <a:path w="14637260" h="7478309">
                <a:moveTo>
                  <a:pt x="0" y="0"/>
                </a:moveTo>
                <a:lnTo>
                  <a:pt x="14637260" y="0"/>
                </a:lnTo>
                <a:lnTo>
                  <a:pt x="14637260" y="7478310"/>
                </a:lnTo>
                <a:lnTo>
                  <a:pt x="0" y="74783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12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E213095-127E-441B-44FB-0B5A846BDF08}"/>
              </a:ext>
            </a:extLst>
          </p:cNvPr>
          <p:cNvSpPr txBox="1"/>
          <p:nvPr/>
        </p:nvSpPr>
        <p:spPr>
          <a:xfrm>
            <a:off x="2394835" y="3508241"/>
            <a:ext cx="7747522" cy="707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999" dirty="0">
                <a:solidFill>
                  <a:schemeClr val="bg1"/>
                </a:solidFill>
              </a:rPr>
              <a:t>🌎 Impacto a Nivel Nacional</a:t>
            </a:r>
            <a:endParaRPr lang="es-CL" sz="3999" dirty="0">
              <a:solidFill>
                <a:schemeClr val="bg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7A7EEE1-53B3-A917-653C-3DF024711E31}"/>
              </a:ext>
            </a:extLst>
          </p:cNvPr>
          <p:cNvSpPr txBox="1"/>
          <p:nvPr/>
        </p:nvSpPr>
        <p:spPr>
          <a:xfrm>
            <a:off x="-41608" y="4444036"/>
            <a:ext cx="3830915" cy="1261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799" dirty="0">
                <a:solidFill>
                  <a:schemeClr val="bg1"/>
                </a:solidFill>
              </a:rPr>
              <a:t>🔋 </a:t>
            </a:r>
            <a:r>
              <a:rPr lang="es-MX" sz="2400" b="1" dirty="0">
                <a:solidFill>
                  <a:schemeClr val="bg1"/>
                </a:solidFill>
              </a:rPr>
              <a:t>Reducción del consumo energético:</a:t>
            </a:r>
            <a:br>
              <a:rPr lang="es-MX" sz="2400" dirty="0">
                <a:solidFill>
                  <a:schemeClr val="bg1"/>
                </a:solidFill>
              </a:rPr>
            </a:br>
            <a:r>
              <a:rPr lang="es-MX" sz="2400" b="1" dirty="0">
                <a:solidFill>
                  <a:schemeClr val="bg1"/>
                </a:solidFill>
              </a:rPr>
              <a:t>30.000 GWh/año</a:t>
            </a:r>
            <a:endParaRPr lang="es-CL" sz="2400" dirty="0">
              <a:solidFill>
                <a:schemeClr val="bg1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00C6535-5FF1-7C02-4A7C-BD880F9CDE76}"/>
              </a:ext>
            </a:extLst>
          </p:cNvPr>
          <p:cNvSpPr txBox="1"/>
          <p:nvPr/>
        </p:nvSpPr>
        <p:spPr>
          <a:xfrm>
            <a:off x="7675036" y="4444036"/>
            <a:ext cx="3953750" cy="1384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399" dirty="0">
                <a:solidFill>
                  <a:schemeClr val="bg1"/>
                </a:solidFill>
              </a:rPr>
              <a:t>🌫️ </a:t>
            </a:r>
            <a:r>
              <a:rPr lang="es-MX" sz="2000" b="1" dirty="0">
                <a:solidFill>
                  <a:schemeClr val="bg1"/>
                </a:solidFill>
              </a:rPr>
              <a:t>Disminución de emisiones GEI:</a:t>
            </a:r>
            <a:br>
              <a:rPr lang="es-MX" sz="2000" dirty="0">
                <a:solidFill>
                  <a:schemeClr val="bg1"/>
                </a:solidFill>
              </a:rPr>
            </a:br>
            <a:r>
              <a:rPr lang="es-MX" sz="2000" b="1" dirty="0">
                <a:solidFill>
                  <a:schemeClr val="bg1"/>
                </a:solidFill>
              </a:rPr>
              <a:t>14 millones de toneladas de CO₂/año</a:t>
            </a:r>
            <a:endParaRPr lang="es-CL" sz="2000" dirty="0">
              <a:solidFill>
                <a:schemeClr val="bg1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DDB3121-4643-9404-0E1A-D9E589DE50B8}"/>
              </a:ext>
            </a:extLst>
          </p:cNvPr>
          <p:cNvSpPr txBox="1"/>
          <p:nvPr/>
        </p:nvSpPr>
        <p:spPr>
          <a:xfrm>
            <a:off x="3744677" y="4444036"/>
            <a:ext cx="3830914" cy="1384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399" dirty="0">
                <a:solidFill>
                  <a:schemeClr val="bg1"/>
                </a:solidFill>
              </a:rPr>
              <a:t>💰 </a:t>
            </a:r>
            <a:r>
              <a:rPr lang="es-MX" sz="2000" b="1" dirty="0">
                <a:solidFill>
                  <a:schemeClr val="bg1"/>
                </a:solidFill>
              </a:rPr>
              <a:t>Ahorro económico estimado:</a:t>
            </a:r>
            <a:br>
              <a:rPr lang="es-MX" sz="2000" dirty="0">
                <a:solidFill>
                  <a:schemeClr val="bg1"/>
                </a:solidFill>
              </a:rPr>
            </a:br>
            <a:r>
              <a:rPr lang="es-MX" sz="2000" b="1" dirty="0">
                <a:solidFill>
                  <a:schemeClr val="bg1"/>
                </a:solidFill>
              </a:rPr>
              <a:t>US$ 3.000 millones/año</a:t>
            </a:r>
            <a:br>
              <a:rPr lang="es-MX" sz="2000" dirty="0">
                <a:solidFill>
                  <a:schemeClr val="bg1"/>
                </a:solidFill>
              </a:rPr>
            </a:br>
            <a:r>
              <a:rPr lang="es-MX" sz="2000" dirty="0">
                <a:solidFill>
                  <a:schemeClr val="bg1"/>
                </a:solidFill>
              </a:rPr>
              <a:t>por energía no consumida</a:t>
            </a:r>
            <a:endParaRPr lang="es-CL" sz="2000" dirty="0">
              <a:solidFill>
                <a:schemeClr val="bg1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FB2C6AD-A4DD-35AF-EC88-4BD7B2E1CCB6}"/>
              </a:ext>
            </a:extLst>
          </p:cNvPr>
          <p:cNvSpPr txBox="1"/>
          <p:nvPr/>
        </p:nvSpPr>
        <p:spPr>
          <a:xfrm>
            <a:off x="455893" y="1286356"/>
            <a:ext cx="10823095" cy="707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999" dirty="0">
                <a:solidFill>
                  <a:schemeClr val="bg1"/>
                </a:solidFill>
              </a:rPr>
              <a:t>📜 Ley 21.305 – Impacto proyectado al 2030</a:t>
            </a:r>
            <a:endParaRPr lang="es-CL" sz="3999" dirty="0">
              <a:solidFill>
                <a:schemeClr val="bg1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FF3DCC2D-CA37-CD74-442D-49ADF7A36E6B}"/>
              </a:ext>
            </a:extLst>
          </p:cNvPr>
          <p:cNvSpPr/>
          <p:nvPr/>
        </p:nvSpPr>
        <p:spPr>
          <a:xfrm>
            <a:off x="831410" y="2209393"/>
            <a:ext cx="4828724" cy="1206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799" b="1" spc="138" dirty="0">
                <a:solidFill>
                  <a:srgbClr val="FFFFFF"/>
                </a:solidFill>
                <a:latin typeface="Repo" panose="02000503040000020004"/>
              </a:rPr>
              <a:t>Consumo Anual de Energía (2024) 688.377 GWh/año</a:t>
            </a: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9F254EF9-1DC6-0DF5-FE7B-79B88203BD35}"/>
              </a:ext>
            </a:extLst>
          </p:cNvPr>
          <p:cNvSpPr/>
          <p:nvPr/>
        </p:nvSpPr>
        <p:spPr>
          <a:xfrm>
            <a:off x="6659351" y="2223000"/>
            <a:ext cx="4828724" cy="1206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799" dirty="0">
                <a:solidFill>
                  <a:schemeClr val="bg1"/>
                </a:solidFill>
              </a:rPr>
              <a:t> </a:t>
            </a:r>
            <a:r>
              <a:rPr lang="es-MX" sz="1799" b="1" dirty="0">
                <a:solidFill>
                  <a:schemeClr val="bg1"/>
                </a:solidFill>
              </a:rPr>
              <a:t>Meta nacional de eficiencia energética:</a:t>
            </a:r>
            <a:br>
              <a:rPr lang="es-MX" sz="1799" dirty="0">
                <a:solidFill>
                  <a:schemeClr val="bg1"/>
                </a:solidFill>
              </a:rPr>
            </a:br>
            <a:r>
              <a:rPr lang="es-MX" sz="1799" dirty="0">
                <a:solidFill>
                  <a:schemeClr val="bg1"/>
                </a:solidFill>
              </a:rPr>
              <a:t>Reducción del </a:t>
            </a:r>
            <a:r>
              <a:rPr lang="es-MX" sz="1799" b="1" dirty="0">
                <a:solidFill>
                  <a:schemeClr val="bg1"/>
                </a:solidFill>
              </a:rPr>
              <a:t>10 % del consumo proyectado</a:t>
            </a:r>
            <a:r>
              <a:rPr lang="es-MX" sz="1799" dirty="0">
                <a:solidFill>
                  <a:schemeClr val="bg1"/>
                </a:solidFill>
              </a:rPr>
              <a:t> al 2030, respecto del año 2019</a:t>
            </a:r>
            <a:endParaRPr lang="es-CL" sz="1799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C77BF69-537F-A50C-7152-BC08CFF753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16" y="-99392"/>
            <a:ext cx="1703621" cy="1316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a de Offi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1564227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Take your audience through a digital tunnel where they'll  burst through to the other side and see the information you want to present. Show them lists, charts, tables, SmartArt,  and pictures using a variety of layouts in widescreen (16X9) format. This design works well for subjects on science and technology, computers, communication, and more.  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2012-05-11T02:04:00+00:00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TP102895246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835483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CCB507-0646-4A50-A4F7-7F385079D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E41224-0370-4595-877C-23316CD80004}">
  <ds:schemaRefs>
    <ds:schemaRef ds:uri="http://purl.org/dc/terms/"/>
    <ds:schemaRef ds:uri="http://schemas.microsoft.com/office/2006/documentManagement/types"/>
    <ds:schemaRef ds:uri="http://www.w3.org/XML/1998/namespace"/>
    <ds:schemaRef ds:uri="4873beb7-5857-4685-be1f-d57550cc96cc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</TotalTime>
  <Words>2060</Words>
  <Application>Microsoft Office PowerPoint</Application>
  <PresentationFormat>Personalizado</PresentationFormat>
  <Paragraphs>242</Paragraphs>
  <Slides>45</Slides>
  <Notes>17</Notes>
  <HiddenSlides>2</HiddenSlides>
  <MMClips>0</MMClips>
  <ScaleCrop>false</ScaleCrop>
  <HeadingPairs>
    <vt:vector size="8" baseType="variant">
      <vt:variant>
        <vt:lpstr>Fuentes usadas</vt:lpstr>
      </vt:variant>
      <vt:variant>
        <vt:i4>17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64" baseType="lpstr">
      <vt:lpstr>ＭＳ Ｐゴシック</vt:lpstr>
      <vt:lpstr>Aptos</vt:lpstr>
      <vt:lpstr>Arial</vt:lpstr>
      <vt:lpstr>Arial Rounded MT Bold</vt:lpstr>
      <vt:lpstr>Calibri</vt:lpstr>
      <vt:lpstr>Corbel</vt:lpstr>
      <vt:lpstr>Garet Bold</vt:lpstr>
      <vt:lpstr>Helvetica Neue</vt:lpstr>
      <vt:lpstr>inherit</vt:lpstr>
      <vt:lpstr>Repo</vt:lpstr>
      <vt:lpstr>Repo Bold</vt:lpstr>
      <vt:lpstr>Repo Bold Bold</vt:lpstr>
      <vt:lpstr>Roboto</vt:lpstr>
      <vt:lpstr>Trebuchet MS</vt:lpstr>
      <vt:lpstr>Verdana</vt:lpstr>
      <vt:lpstr>Wingdings</vt:lpstr>
      <vt:lpstr>Wingdings 3</vt:lpstr>
      <vt:lpstr>Faceta</vt:lpstr>
      <vt:lpstr>Worksheet</vt:lpstr>
      <vt:lpstr>Eficiencia Energética:  Eje fundamental de la transición energética. ¿Qué es lo que pago en la cuenta eléctrica?</vt:lpstr>
      <vt:lpstr>Presentación de PowerPoint</vt:lpstr>
      <vt:lpstr>¿Quiénes somos?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la energía?</vt:lpstr>
      <vt:lpstr>Chile – Consumo Final de Energía</vt:lpstr>
      <vt:lpstr>¿Qué es la Eficiencia Energética (EE)?</vt:lpstr>
      <vt:lpstr> </vt:lpstr>
      <vt:lpstr>¿Cómo leer mi cuenta de la "luz"?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Energía y Potencia</vt:lpstr>
      <vt:lpstr>Presentación de PowerPoint</vt:lpstr>
      <vt:lpstr>Presentación de PowerPoint</vt:lpstr>
      <vt:lpstr>BUENAS PRÁCTICAS DE EFICIENCIA ENERGÉTICA</vt:lpstr>
      <vt:lpstr>La energía no se pierde…  solo se transforma</vt:lpstr>
      <vt:lpstr>Presentación de PowerPoint</vt:lpstr>
      <vt:lpstr>Presentación de PowerPoint</vt:lpstr>
      <vt:lpstr>RECOMENDACIONES EN CLIMATIZACIÓN</vt:lpstr>
      <vt:lpstr>Presentación de PowerPoint</vt:lpstr>
      <vt:lpstr>Presentación de PowerPoint</vt:lpstr>
      <vt:lpstr>Consejos para ser eficientes</vt:lpstr>
      <vt:lpstr>Consejos para ser eficientes</vt:lpstr>
      <vt:lpstr>Consejos para ser eficientes</vt:lpstr>
      <vt:lpstr>Consejos para ser eficientes </vt:lpstr>
      <vt:lpstr>Presentación de PowerPoint</vt:lpstr>
      <vt:lpstr>Ejemplo de consumo eléctrico en una casa</vt:lpstr>
      <vt:lpstr>Presentación de PowerPoint</vt:lpstr>
      <vt:lpstr>MENSAJES PARA RECORDAR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Marcela Marchant SCL</dc:creator>
  <cp:lastModifiedBy>Monica Gazmuridc</cp:lastModifiedBy>
  <cp:revision>12</cp:revision>
  <dcterms:created xsi:type="dcterms:W3CDTF">2025-12-04T16:44:56Z</dcterms:created>
  <dcterms:modified xsi:type="dcterms:W3CDTF">2026-03-13T00:14:39Z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